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257" r:id="rId3"/>
    <p:sldId id="259" r:id="rId4"/>
    <p:sldId id="258" r:id="rId5"/>
    <p:sldId id="260" r:id="rId6"/>
    <p:sldId id="261" r:id="rId7"/>
    <p:sldId id="262" r:id="rId8"/>
    <p:sldId id="263" r:id="rId9"/>
    <p:sldId id="283" r:id="rId10"/>
    <p:sldId id="284" r:id="rId11"/>
    <p:sldId id="274" r:id="rId12"/>
    <p:sldId id="275" r:id="rId13"/>
    <p:sldId id="264" r:id="rId14"/>
    <p:sldId id="265" r:id="rId15"/>
    <p:sldId id="266" r:id="rId16"/>
    <p:sldId id="267" r:id="rId17"/>
    <p:sldId id="268" r:id="rId18"/>
    <p:sldId id="269" r:id="rId19"/>
    <p:sldId id="270" r:id="rId20"/>
    <p:sldId id="271" r:id="rId21"/>
    <p:sldId id="272" r:id="rId22"/>
    <p:sldId id="273" r:id="rId23"/>
    <p:sldId id="276" r:id="rId24"/>
    <p:sldId id="277"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307" r:id="rId38"/>
    <p:sldId id="298" r:id="rId39"/>
    <p:sldId id="299" r:id="rId40"/>
    <p:sldId id="300" r:id="rId41"/>
    <p:sldId id="301" r:id="rId42"/>
    <p:sldId id="302" r:id="rId43"/>
    <p:sldId id="303" r:id="rId44"/>
    <p:sldId id="304" r:id="rId45"/>
    <p:sldId id="305" r:id="rId46"/>
    <p:sldId id="306" r:id="rId47"/>
    <p:sldId id="308" r:id="rId48"/>
    <p:sldId id="309" r:id="rId49"/>
    <p:sldId id="31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00" autoAdjust="0"/>
  </p:normalViewPr>
  <p:slideViewPr>
    <p:cSldViewPr snapToGrid="0">
      <p:cViewPr varScale="1">
        <p:scale>
          <a:sx n="83" d="100"/>
          <a:sy n="83" d="100"/>
        </p:scale>
        <p:origin x="84"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53688E-39D5-FC4D-A10B-3406B9B1EF9C}" type="datetimeFigureOut">
              <a:rPr lang="en-US" smtClean="0"/>
              <a:pPr/>
              <a:t>3/12/2018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56C481-E316-F34D-B706-62FD49469703}" type="slidenum">
              <a:rPr lang="en-US" smtClean="0"/>
              <a:pPr/>
              <a:t>‹#›</a:t>
            </a:fld>
            <a:endParaRPr lang="en-US"/>
          </a:p>
        </p:txBody>
      </p:sp>
    </p:spTree>
    <p:extLst>
      <p:ext uri="{BB962C8B-B14F-4D97-AF65-F5344CB8AC3E}">
        <p14:creationId xmlns:p14="http://schemas.microsoft.com/office/powerpoint/2010/main" val="39958436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378D63-632C-974B-95E3-A13618285DE6}"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B078AC-26DD-4745-B333-55B3EC83BEFE}" type="slidenum">
              <a:rPr lang="en-US" smtClean="0"/>
              <a:pPr/>
              <a:t>‹#›</a:t>
            </a:fld>
            <a:endParaRPr lang="en-US"/>
          </a:p>
        </p:txBody>
      </p:sp>
    </p:spTree>
    <p:extLst>
      <p:ext uri="{BB962C8B-B14F-4D97-AF65-F5344CB8AC3E}">
        <p14:creationId xmlns:p14="http://schemas.microsoft.com/office/powerpoint/2010/main" val="3724555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a:t>
            </a:r>
            <a:r>
              <a:rPr lang="en-US" baseline="0" dirty="0"/>
              <a:t> time and space helps us develop situational awareness.  It helps us understand the context of what is happening with other HTS users and the various obstacles we encounter on every drive.  </a:t>
            </a:r>
          </a:p>
          <a:p>
            <a:endParaRPr lang="en-US" baseline="0" dirty="0"/>
          </a:p>
          <a:p>
            <a:r>
              <a:rPr lang="en-US" baseline="0" dirty="0"/>
              <a:t>The purpose of a space and time management system is to help the user develop a systematic approach to understanding the driving task.  Novice drivers don’t know how to search, don’t know where to look or what to look for and then what to do with any information they have gathered.  Our goal in teaching time and space management then, is to help the novice driver become a critical thinker and sophisticated problem solver dealing with the numerous problems that arise when driving.</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a:t>
            </a:fld>
            <a:endParaRPr lang="en-US"/>
          </a:p>
        </p:txBody>
      </p:sp>
    </p:spTree>
    <p:extLst>
      <p:ext uri="{BB962C8B-B14F-4D97-AF65-F5344CB8AC3E}">
        <p14:creationId xmlns:p14="http://schemas.microsoft.com/office/powerpoint/2010/main" val="259589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the Zone Control system is to use</a:t>
            </a:r>
            <a:r>
              <a:rPr lang="en-US" baseline="0" dirty="0"/>
              <a:t> good searching strategies to find the LOS-POT blockages that will cause a zone closure.</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11</a:t>
            </a:fld>
            <a:endParaRPr lang="en-US"/>
          </a:p>
        </p:txBody>
      </p:sp>
    </p:spTree>
    <p:extLst>
      <p:ext uri="{BB962C8B-B14F-4D97-AF65-F5344CB8AC3E}">
        <p14:creationId xmlns:p14="http://schemas.microsoft.com/office/powerpoint/2010/main" val="190235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several slides the student is to search using the three searching ranges and identify the</a:t>
            </a:r>
            <a:r>
              <a:rPr lang="en-US" baseline="0" dirty="0"/>
              <a:t> LOS and POT blockages they see in the photos.  They can get pretty detailed but the important items for them to notice are those that will impact their path or ability to gather critical information.</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12</a:t>
            </a:fld>
            <a:endParaRPr lang="en-US"/>
          </a:p>
        </p:txBody>
      </p:sp>
    </p:spTree>
    <p:extLst>
      <p:ext uri="{BB962C8B-B14F-4D97-AF65-F5344CB8AC3E}">
        <p14:creationId xmlns:p14="http://schemas.microsoft.com/office/powerpoint/2010/main" val="198204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 blockages</a:t>
            </a:r>
          </a:p>
          <a:p>
            <a:r>
              <a:rPr lang="en-US" dirty="0"/>
              <a:t>The</a:t>
            </a:r>
            <a:r>
              <a:rPr lang="en-US" baseline="0" dirty="0"/>
              <a:t> stopped cars in my lane</a:t>
            </a:r>
          </a:p>
          <a:p>
            <a:r>
              <a:rPr lang="en-US" baseline="0" dirty="0"/>
              <a:t>The red traffic light.</a:t>
            </a:r>
          </a:p>
          <a:p>
            <a:r>
              <a:rPr lang="en-US" baseline="0" dirty="0"/>
              <a:t>The curb on the right</a:t>
            </a:r>
          </a:p>
          <a:p>
            <a:r>
              <a:rPr lang="en-US" baseline="0" dirty="0"/>
              <a:t>The white barrier line on the left.</a:t>
            </a:r>
          </a:p>
          <a:p>
            <a:endParaRPr lang="en-US" baseline="0" dirty="0"/>
          </a:p>
          <a:p>
            <a:r>
              <a:rPr lang="en-US" baseline="0" dirty="0"/>
              <a:t>LOS Blockages</a:t>
            </a:r>
          </a:p>
          <a:p>
            <a:r>
              <a:rPr lang="en-US" baseline="0" dirty="0"/>
              <a:t>The tree on the right</a:t>
            </a:r>
          </a:p>
          <a:p>
            <a:r>
              <a:rPr lang="en-US" baseline="0" dirty="0"/>
              <a:t>The bus ahead and on the left</a:t>
            </a:r>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13</a:t>
            </a:fld>
            <a:endParaRPr lang="en-US"/>
          </a:p>
        </p:txBody>
      </p:sp>
    </p:spTree>
    <p:extLst>
      <p:ext uri="{BB962C8B-B14F-4D97-AF65-F5344CB8AC3E}">
        <p14:creationId xmlns:p14="http://schemas.microsoft.com/office/powerpoint/2010/main" val="258179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right front zone is closed because of the constructio</a:t>
            </a:r>
            <a:r>
              <a:rPr lang="en-US" baseline="0" dirty="0"/>
              <a:t>n</a:t>
            </a:r>
            <a:r>
              <a:rPr lang="en-US" dirty="0"/>
              <a:t> barrels and uneven shoulder created by the construction.</a:t>
            </a:r>
          </a:p>
          <a:p>
            <a:r>
              <a:rPr lang="en-US" dirty="0"/>
              <a:t>The front zone is closed by the curve</a:t>
            </a:r>
            <a:r>
              <a:rPr lang="en-US" baseline="0" dirty="0"/>
              <a:t> in the road and the construction barrier next to the back hoe creates a LOS blockage so we can’t see through the curve.</a:t>
            </a:r>
            <a:endParaRPr lang="en-US" dirty="0"/>
          </a:p>
          <a:p>
            <a:endParaRPr lang="en-US" dirty="0"/>
          </a:p>
          <a:p>
            <a:r>
              <a:rPr lang="en-US" dirty="0"/>
              <a:t>The</a:t>
            </a:r>
            <a:r>
              <a:rPr lang="en-US" baseline="0" dirty="0"/>
              <a:t> front zone has a LOS blockage created by the curve and the construction backhoe.</a:t>
            </a:r>
          </a:p>
          <a:p>
            <a:endParaRPr lang="en-US" baseline="0" dirty="0"/>
          </a:p>
          <a:p>
            <a:r>
              <a:rPr lang="en-US" baseline="0" dirty="0"/>
              <a:t>The front zone is unstable because we don’t know how long the light has been green and therefore might change to red.</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14</a:t>
            </a:fld>
            <a:endParaRPr lang="en-US"/>
          </a:p>
        </p:txBody>
      </p:sp>
    </p:spTree>
    <p:extLst>
      <p:ext uri="{BB962C8B-B14F-4D97-AF65-F5344CB8AC3E}">
        <p14:creationId xmlns:p14="http://schemas.microsoft.com/office/powerpoint/2010/main" val="374680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zone is blocked with</a:t>
            </a:r>
            <a:r>
              <a:rPr lang="en-US" baseline="0" dirty="0"/>
              <a:t> both POT and LOS because of the truck. </a:t>
            </a:r>
          </a:p>
          <a:p>
            <a:r>
              <a:rPr lang="en-US" baseline="0" dirty="0"/>
              <a:t>The open zone is the right front zone.</a:t>
            </a:r>
          </a:p>
          <a:p>
            <a:r>
              <a:rPr lang="en-US" baseline="0" dirty="0"/>
              <a:t>This is getting ahead of ourselves but you might want to ask the following questions?</a:t>
            </a:r>
          </a:p>
          <a:p>
            <a:r>
              <a:rPr lang="en-US" baseline="0" dirty="0"/>
              <a:t>Did you see the cars coming onto the freeway on the right?</a:t>
            </a:r>
          </a:p>
          <a:p>
            <a:r>
              <a:rPr lang="en-US" baseline="0" dirty="0"/>
              <a:t>Do you think the truck is going to pull over to the right lane?  Why or why not?</a:t>
            </a:r>
          </a:p>
          <a:p>
            <a:r>
              <a:rPr lang="en-US" baseline="0" dirty="0"/>
              <a:t>Is it a good idea to pass the truck on the right?</a:t>
            </a:r>
          </a:p>
          <a:p>
            <a:r>
              <a:rPr lang="en-US" baseline="0" dirty="0"/>
              <a:t>Trucks have an area around them called the “NO-Zone.”  What do you think that means?</a:t>
            </a:r>
          </a:p>
        </p:txBody>
      </p:sp>
      <p:sp>
        <p:nvSpPr>
          <p:cNvPr id="4" name="Slide Number Placeholder 3"/>
          <p:cNvSpPr>
            <a:spLocks noGrp="1"/>
          </p:cNvSpPr>
          <p:nvPr>
            <p:ph type="sldNum" sz="quarter" idx="10"/>
          </p:nvPr>
        </p:nvSpPr>
        <p:spPr/>
        <p:txBody>
          <a:bodyPr/>
          <a:lstStyle/>
          <a:p>
            <a:fld id="{EDB078AC-26DD-4745-B333-55B3EC83BEFE}" type="slidenum">
              <a:rPr lang="en-US" smtClean="0"/>
              <a:pPr/>
              <a:t>15</a:t>
            </a:fld>
            <a:endParaRPr lang="en-US"/>
          </a:p>
        </p:txBody>
      </p:sp>
    </p:spTree>
    <p:extLst>
      <p:ext uri="{BB962C8B-B14F-4D97-AF65-F5344CB8AC3E}">
        <p14:creationId xmlns:p14="http://schemas.microsoft.com/office/powerpoint/2010/main" val="321021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about to pass this cyclist. </a:t>
            </a:r>
          </a:p>
          <a:p>
            <a:endParaRPr lang="en-US" dirty="0"/>
          </a:p>
          <a:p>
            <a:r>
              <a:rPr lang="en-US" dirty="0"/>
              <a:t>Does</a:t>
            </a:r>
            <a:r>
              <a:rPr lang="en-US" baseline="0" dirty="0"/>
              <a:t> he make your right front zone closed?  Why or why not?  Remember the definition of a closed zone.</a:t>
            </a:r>
          </a:p>
          <a:p>
            <a:endParaRPr lang="en-US" baseline="0" dirty="0"/>
          </a:p>
          <a:p>
            <a:r>
              <a:rPr lang="en-US" baseline="0" dirty="0"/>
              <a:t>What about your left front zone?  What happens to the roadway at the intersection?</a:t>
            </a:r>
          </a:p>
          <a:p>
            <a:r>
              <a:rPr lang="en-US" baseline="0" dirty="0"/>
              <a:t>If you try to pass the cyclist at the intersection what happens to your space at the intersection?</a:t>
            </a:r>
          </a:p>
          <a:p>
            <a:r>
              <a:rPr lang="en-US" baseline="0" dirty="0"/>
              <a:t>What happens to the roadway after the intersection?</a:t>
            </a:r>
          </a:p>
          <a:p>
            <a:r>
              <a:rPr lang="en-US" baseline="0" dirty="0"/>
              <a:t>Where do you think the best place is to pass this cyclist?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16</a:t>
            </a:fld>
            <a:endParaRPr lang="en-US"/>
          </a:p>
        </p:txBody>
      </p:sp>
    </p:spTree>
    <p:extLst>
      <p:ext uri="{BB962C8B-B14F-4D97-AF65-F5344CB8AC3E}">
        <p14:creationId xmlns:p14="http://schemas.microsoft.com/office/powerpoint/2010/main" val="103833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right</a:t>
            </a:r>
            <a:r>
              <a:rPr lang="en-US" baseline="0" dirty="0"/>
              <a:t> is closed by two people.  Even though the pedestrian is crossing the street mid-block she still presents a closed right front zone. The cyclist also closes your right front zone. </a:t>
            </a:r>
          </a:p>
          <a:p>
            <a:endParaRPr lang="en-US" baseline="0" dirty="0"/>
          </a:p>
          <a:p>
            <a:r>
              <a:rPr lang="en-US" baseline="0" dirty="0"/>
              <a:t>Your left front zone is open so you do have space to move there if you need.  What other zone might be of concern to you if you were considering a lane change to make space?</a:t>
            </a:r>
          </a:p>
          <a:p>
            <a:endParaRPr lang="en-US" baseline="0" dirty="0"/>
          </a:p>
          <a:p>
            <a:r>
              <a:rPr lang="en-US" baseline="0" dirty="0"/>
              <a:t>What does the wide solid white line mean for you on the right side of the road?  Does it also close your right front zone?</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17</a:t>
            </a:fld>
            <a:endParaRPr lang="en-US"/>
          </a:p>
        </p:txBody>
      </p:sp>
    </p:spTree>
    <p:extLst>
      <p:ext uri="{BB962C8B-B14F-4D97-AF65-F5344CB8AC3E}">
        <p14:creationId xmlns:p14="http://schemas.microsoft.com/office/powerpoint/2010/main" val="193573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and POT </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18</a:t>
            </a:fld>
            <a:endParaRPr lang="en-US"/>
          </a:p>
        </p:txBody>
      </p:sp>
    </p:spTree>
    <p:extLst>
      <p:ext uri="{BB962C8B-B14F-4D97-AF65-F5344CB8AC3E}">
        <p14:creationId xmlns:p14="http://schemas.microsoft.com/office/powerpoint/2010/main" val="4863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LOS and POT blockages in this</a:t>
            </a:r>
            <a:r>
              <a:rPr lang="en-US" baseline="0" dirty="0"/>
              <a:t> photo</a:t>
            </a:r>
          </a:p>
          <a:p>
            <a:r>
              <a:rPr lang="en-US" baseline="0" dirty="0"/>
              <a:t>POT</a:t>
            </a:r>
          </a:p>
          <a:p>
            <a:r>
              <a:rPr lang="en-US" baseline="0" dirty="0"/>
              <a:t>Stop sign</a:t>
            </a:r>
          </a:p>
          <a:p>
            <a:r>
              <a:rPr lang="en-US" baseline="0" dirty="0"/>
              <a:t>Speed hump</a:t>
            </a:r>
          </a:p>
          <a:p>
            <a:r>
              <a:rPr lang="en-US" baseline="0" dirty="0"/>
              <a:t>Car coming at you</a:t>
            </a:r>
          </a:p>
          <a:p>
            <a:r>
              <a:rPr lang="en-US" baseline="0" dirty="0"/>
              <a:t>Intersection</a:t>
            </a:r>
          </a:p>
          <a:p>
            <a:r>
              <a:rPr lang="en-US" baseline="0" dirty="0"/>
              <a:t>Parked bus on the other side of the intersection</a:t>
            </a:r>
          </a:p>
          <a:p>
            <a:endParaRPr lang="en-US" baseline="0" dirty="0"/>
          </a:p>
          <a:p>
            <a:r>
              <a:rPr lang="en-US" baseline="0" dirty="0"/>
              <a:t>LOS</a:t>
            </a:r>
          </a:p>
          <a:p>
            <a:r>
              <a:rPr lang="en-US" baseline="0" dirty="0"/>
              <a:t>Cars on your left</a:t>
            </a:r>
          </a:p>
          <a:p>
            <a:r>
              <a:rPr lang="en-US" baseline="0" dirty="0"/>
              <a:t>Building on your right</a:t>
            </a:r>
          </a:p>
        </p:txBody>
      </p:sp>
      <p:sp>
        <p:nvSpPr>
          <p:cNvPr id="4" name="Slide Number Placeholder 3"/>
          <p:cNvSpPr>
            <a:spLocks noGrp="1"/>
          </p:cNvSpPr>
          <p:nvPr>
            <p:ph type="sldNum" sz="quarter" idx="10"/>
          </p:nvPr>
        </p:nvSpPr>
        <p:spPr/>
        <p:txBody>
          <a:bodyPr/>
          <a:lstStyle/>
          <a:p>
            <a:fld id="{EDB078AC-26DD-4745-B333-55B3EC83BEFE}" type="slidenum">
              <a:rPr lang="en-US" smtClean="0"/>
              <a:pPr/>
              <a:t>19</a:t>
            </a:fld>
            <a:endParaRPr lang="en-US"/>
          </a:p>
        </p:txBody>
      </p:sp>
    </p:spTree>
    <p:extLst>
      <p:ext uri="{BB962C8B-B14F-4D97-AF65-F5344CB8AC3E}">
        <p14:creationId xmlns:p14="http://schemas.microsoft.com/office/powerpoint/2010/main" val="3378136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in the zone control system is to SOLVE for LOS POT blockages</a:t>
            </a:r>
            <a:r>
              <a:rPr lang="en-US" baseline="0" dirty="0"/>
              <a:t> by checking the related zones. The related zones are those that are opposite the blocked or closed zone.  We check those because we may need to move into those zones to create space between us and the blocked zone.</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23</a:t>
            </a:fld>
            <a:endParaRPr lang="en-US"/>
          </a:p>
        </p:txBody>
      </p:sp>
    </p:spTree>
    <p:extLst>
      <p:ext uri="{BB962C8B-B14F-4D97-AF65-F5344CB8AC3E}">
        <p14:creationId xmlns:p14="http://schemas.microsoft.com/office/powerpoint/2010/main" val="308005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laws of physics</a:t>
            </a:r>
            <a:r>
              <a:rPr lang="en-US" baseline="0" dirty="0"/>
              <a:t> say that two objects cannot occupy the same space simultaneously.  That has a lot of implications for driving.  Crashes are a result of two or more vehicles trying to occupy the same space at the same time.</a:t>
            </a:r>
          </a:p>
          <a:p>
            <a:endParaRPr lang="en-US" baseline="0" dirty="0"/>
          </a:p>
          <a:p>
            <a:r>
              <a:rPr lang="en-US" baseline="0" dirty="0"/>
              <a:t>So, what is the best way to minimize the chances of two cars or objects trying to occupy the same space at the same time?</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a:t>
            </a:fld>
            <a:endParaRPr lang="en-US"/>
          </a:p>
        </p:txBody>
      </p:sp>
    </p:spTree>
    <p:extLst>
      <p:ext uri="{BB962C8B-B14F-4D97-AF65-F5344CB8AC3E}">
        <p14:creationId xmlns:p14="http://schemas.microsoft.com/office/powerpoint/2010/main" val="3147674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zone is closed the driver should check the</a:t>
            </a:r>
            <a:r>
              <a:rPr lang="en-US" baseline="0" dirty="0"/>
              <a:t> related zone or zones to make sure they have a place to go to create space.</a:t>
            </a:r>
          </a:p>
          <a:p>
            <a:r>
              <a:rPr lang="en-US" baseline="0" dirty="0"/>
              <a:t>If the front is closed by a stop sign then the driver would check the rear zone.</a:t>
            </a:r>
          </a:p>
          <a:p>
            <a:r>
              <a:rPr lang="en-US" baseline="0" dirty="0"/>
              <a:t>If the right front zone is closed by a bicyclist on then the driver would check actually two zones.  The left front because it is opposite and the driver may need to move to LP 2 or 4 to create space and the left rear in case the driver needs to move to the left to avoid the cyclist .</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24</a:t>
            </a:fld>
            <a:endParaRPr lang="en-US"/>
          </a:p>
        </p:txBody>
      </p:sp>
    </p:spTree>
    <p:extLst>
      <p:ext uri="{BB962C8B-B14F-4D97-AF65-F5344CB8AC3E}">
        <p14:creationId xmlns:p14="http://schemas.microsoft.com/office/powerpoint/2010/main" val="1061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 blockages</a:t>
            </a:r>
          </a:p>
          <a:p>
            <a:r>
              <a:rPr lang="en-US" dirty="0"/>
              <a:t>The</a:t>
            </a:r>
            <a:r>
              <a:rPr lang="en-US" baseline="0" dirty="0"/>
              <a:t> stopped cars in my lane</a:t>
            </a:r>
          </a:p>
          <a:p>
            <a:r>
              <a:rPr lang="en-US" baseline="0" dirty="0"/>
              <a:t>The red traffic light.</a:t>
            </a:r>
          </a:p>
          <a:p>
            <a:r>
              <a:rPr lang="en-US" baseline="0" dirty="0"/>
              <a:t>The curb on the right</a:t>
            </a:r>
          </a:p>
          <a:p>
            <a:r>
              <a:rPr lang="en-US" baseline="0" dirty="0"/>
              <a:t>The white barrier line on the left.</a:t>
            </a:r>
          </a:p>
          <a:p>
            <a:endParaRPr lang="en-US" baseline="0" dirty="0"/>
          </a:p>
          <a:p>
            <a:r>
              <a:rPr lang="en-US" baseline="0" dirty="0"/>
              <a:t>LOS Blockages</a:t>
            </a:r>
          </a:p>
          <a:p>
            <a:r>
              <a:rPr lang="en-US" baseline="0" dirty="0"/>
              <a:t>The tree on the right</a:t>
            </a:r>
          </a:p>
          <a:p>
            <a:r>
              <a:rPr lang="en-US" baseline="0" dirty="0"/>
              <a:t>The bus ahead and on the left</a:t>
            </a:r>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25</a:t>
            </a:fld>
            <a:endParaRPr lang="en-US"/>
          </a:p>
        </p:txBody>
      </p:sp>
    </p:spTree>
    <p:extLst>
      <p:ext uri="{BB962C8B-B14F-4D97-AF65-F5344CB8AC3E}">
        <p14:creationId xmlns:p14="http://schemas.microsoft.com/office/powerpoint/2010/main" val="258179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right front zone is closed because of the constructio</a:t>
            </a:r>
            <a:r>
              <a:rPr lang="en-US" baseline="0" dirty="0"/>
              <a:t>n</a:t>
            </a:r>
            <a:r>
              <a:rPr lang="en-US" dirty="0"/>
              <a:t> barrels and uneven shoulder created by the construction.</a:t>
            </a:r>
          </a:p>
          <a:p>
            <a:r>
              <a:rPr lang="en-US" dirty="0"/>
              <a:t>The front zone is closed by the curve</a:t>
            </a:r>
            <a:r>
              <a:rPr lang="en-US" baseline="0" dirty="0"/>
              <a:t> in the road and the construction barrier next to the back hoe creates a LOS blockage so we can’t see through the curve.</a:t>
            </a:r>
            <a:endParaRPr lang="en-US" dirty="0"/>
          </a:p>
          <a:p>
            <a:endParaRPr lang="en-US" dirty="0"/>
          </a:p>
          <a:p>
            <a:r>
              <a:rPr lang="en-US" dirty="0"/>
              <a:t>The</a:t>
            </a:r>
            <a:r>
              <a:rPr lang="en-US" baseline="0" dirty="0"/>
              <a:t> front zone has a LOS blockage created by the curve and the construction backhoe.</a:t>
            </a:r>
          </a:p>
          <a:p>
            <a:endParaRPr lang="en-US" baseline="0" dirty="0"/>
          </a:p>
          <a:p>
            <a:r>
              <a:rPr lang="en-US" baseline="0" dirty="0"/>
              <a:t>The front zone is unstable because we don’t know how long the light has been green and therefore might change to red.</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26</a:t>
            </a:fld>
            <a:endParaRPr lang="en-US"/>
          </a:p>
        </p:txBody>
      </p:sp>
    </p:spTree>
    <p:extLst>
      <p:ext uri="{BB962C8B-B14F-4D97-AF65-F5344CB8AC3E}">
        <p14:creationId xmlns:p14="http://schemas.microsoft.com/office/powerpoint/2010/main" val="3746805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should solve</a:t>
            </a:r>
            <a:r>
              <a:rPr lang="en-US" baseline="0" dirty="0"/>
              <a:t> the blocked LOS and POT created by the truck by checking the rear zone, the right front zone and right rear zone.  They may also want to check the left rear zone to look for an opportunity to move into the far left lane.</a:t>
            </a:r>
          </a:p>
          <a:p>
            <a:endParaRPr lang="en-US" baseline="0" dirty="0"/>
          </a:p>
          <a:p>
            <a:r>
              <a:rPr lang="en-US" baseline="0" dirty="0"/>
              <a:t>The rear is closed, the right rear is closed and the right front is closing by the traffic about to come onto the free.</a:t>
            </a:r>
          </a:p>
        </p:txBody>
      </p:sp>
      <p:sp>
        <p:nvSpPr>
          <p:cNvPr id="4" name="Slide Number Placeholder 3"/>
          <p:cNvSpPr>
            <a:spLocks noGrp="1"/>
          </p:cNvSpPr>
          <p:nvPr>
            <p:ph type="sldNum" sz="quarter" idx="10"/>
          </p:nvPr>
        </p:nvSpPr>
        <p:spPr/>
        <p:txBody>
          <a:bodyPr/>
          <a:lstStyle/>
          <a:p>
            <a:fld id="{EDB078AC-26DD-4745-B333-55B3EC83BEFE}" type="slidenum">
              <a:rPr lang="en-US" smtClean="0"/>
              <a:pPr/>
              <a:t>27</a:t>
            </a:fld>
            <a:endParaRPr lang="en-US"/>
          </a:p>
        </p:txBody>
      </p:sp>
    </p:spTree>
    <p:extLst>
      <p:ext uri="{BB962C8B-B14F-4D97-AF65-F5344CB8AC3E}">
        <p14:creationId xmlns:p14="http://schemas.microsoft.com/office/powerpoint/2010/main" val="321021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a:t>
            </a:r>
            <a:r>
              <a:rPr lang="en-US" baseline="0" dirty="0"/>
              <a:t> check your rear zone to see if you have space to slow down.</a:t>
            </a:r>
          </a:p>
          <a:p>
            <a:endParaRPr lang="en-US" dirty="0"/>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28</a:t>
            </a:fld>
            <a:endParaRPr lang="en-US"/>
          </a:p>
        </p:txBody>
      </p:sp>
    </p:spTree>
    <p:extLst>
      <p:ext uri="{BB962C8B-B14F-4D97-AF65-F5344CB8AC3E}">
        <p14:creationId xmlns:p14="http://schemas.microsoft.com/office/powerpoint/2010/main" val="1038331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right</a:t>
            </a:r>
            <a:r>
              <a:rPr lang="en-US" baseline="0" dirty="0"/>
              <a:t> is closed by two people.  You need to check your rear zone in case you need to stop.</a:t>
            </a:r>
          </a:p>
          <a:p>
            <a:r>
              <a:rPr lang="en-US" baseline="0" dirty="0"/>
              <a:t>You need to check your left front and your left rear to make sure you can move into LP 2 or make a move to LP 4.</a:t>
            </a:r>
          </a:p>
          <a:p>
            <a:r>
              <a:rPr lang="en-US" baseline="0" dirty="0"/>
              <a:t>They are both open so you have the option to move to those lane positions.</a:t>
            </a:r>
          </a:p>
          <a:p>
            <a:endParaRPr lang="en-US" baseline="0" dirty="0"/>
          </a:p>
          <a:p>
            <a:r>
              <a:rPr lang="en-US" baseline="0" dirty="0"/>
              <a:t>What else must you do to ensure that your left rear zone is open?</a:t>
            </a:r>
          </a:p>
          <a:p>
            <a:r>
              <a:rPr lang="en-US" baseline="0" dirty="0"/>
              <a:t>Do an over the shoulder check to the left.</a:t>
            </a:r>
          </a:p>
        </p:txBody>
      </p:sp>
      <p:sp>
        <p:nvSpPr>
          <p:cNvPr id="4" name="Slide Number Placeholder 3"/>
          <p:cNvSpPr>
            <a:spLocks noGrp="1"/>
          </p:cNvSpPr>
          <p:nvPr>
            <p:ph type="sldNum" sz="quarter" idx="10"/>
          </p:nvPr>
        </p:nvSpPr>
        <p:spPr/>
        <p:txBody>
          <a:bodyPr/>
          <a:lstStyle/>
          <a:p>
            <a:fld id="{EDB078AC-26DD-4745-B333-55B3EC83BEFE}" type="slidenum">
              <a:rPr lang="en-US" smtClean="0"/>
              <a:pPr/>
              <a:t>29</a:t>
            </a:fld>
            <a:endParaRPr lang="en-US"/>
          </a:p>
        </p:txBody>
      </p:sp>
    </p:spTree>
    <p:extLst>
      <p:ext uri="{BB962C8B-B14F-4D97-AF65-F5344CB8AC3E}">
        <p14:creationId xmlns:p14="http://schemas.microsoft.com/office/powerpoint/2010/main" val="1935730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and POT </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30</a:t>
            </a:fld>
            <a:endParaRPr lang="en-US"/>
          </a:p>
        </p:txBody>
      </p:sp>
    </p:spTree>
    <p:extLst>
      <p:ext uri="{BB962C8B-B14F-4D97-AF65-F5344CB8AC3E}">
        <p14:creationId xmlns:p14="http://schemas.microsoft.com/office/powerpoint/2010/main" val="486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LOS and POT blockages in this</a:t>
            </a:r>
            <a:r>
              <a:rPr lang="en-US" baseline="0" dirty="0"/>
              <a:t> photo</a:t>
            </a:r>
          </a:p>
          <a:p>
            <a:r>
              <a:rPr lang="en-US" baseline="0" dirty="0"/>
              <a:t>POT</a:t>
            </a:r>
          </a:p>
          <a:p>
            <a:r>
              <a:rPr lang="en-US" baseline="0" dirty="0"/>
              <a:t>Stop sign</a:t>
            </a:r>
          </a:p>
          <a:p>
            <a:r>
              <a:rPr lang="en-US" baseline="0" dirty="0"/>
              <a:t>Speed hump</a:t>
            </a:r>
          </a:p>
          <a:p>
            <a:r>
              <a:rPr lang="en-US" baseline="0" dirty="0"/>
              <a:t>Car coming at you</a:t>
            </a:r>
          </a:p>
          <a:p>
            <a:r>
              <a:rPr lang="en-US" baseline="0" dirty="0"/>
              <a:t>Intersection</a:t>
            </a:r>
          </a:p>
          <a:p>
            <a:r>
              <a:rPr lang="en-US" baseline="0" dirty="0"/>
              <a:t>Parked bus on the other side of the intersection</a:t>
            </a:r>
          </a:p>
          <a:p>
            <a:endParaRPr lang="en-US" baseline="0" dirty="0"/>
          </a:p>
          <a:p>
            <a:r>
              <a:rPr lang="en-US" baseline="0" dirty="0"/>
              <a:t>LOS</a:t>
            </a:r>
          </a:p>
          <a:p>
            <a:r>
              <a:rPr lang="en-US" baseline="0" dirty="0"/>
              <a:t>Cars on your left</a:t>
            </a:r>
          </a:p>
          <a:p>
            <a:r>
              <a:rPr lang="en-US" baseline="0" dirty="0"/>
              <a:t>Building on your right</a:t>
            </a:r>
          </a:p>
        </p:txBody>
      </p:sp>
      <p:sp>
        <p:nvSpPr>
          <p:cNvPr id="4" name="Slide Number Placeholder 3"/>
          <p:cNvSpPr>
            <a:spLocks noGrp="1"/>
          </p:cNvSpPr>
          <p:nvPr>
            <p:ph type="sldNum" sz="quarter" idx="10"/>
          </p:nvPr>
        </p:nvSpPr>
        <p:spPr/>
        <p:txBody>
          <a:bodyPr/>
          <a:lstStyle/>
          <a:p>
            <a:fld id="{EDB078AC-26DD-4745-B333-55B3EC83BEFE}" type="slidenum">
              <a:rPr lang="en-US" smtClean="0"/>
              <a:pPr/>
              <a:t>31</a:t>
            </a:fld>
            <a:endParaRPr lang="en-US"/>
          </a:p>
        </p:txBody>
      </p:sp>
    </p:spTree>
    <p:extLst>
      <p:ext uri="{BB962C8B-B14F-4D97-AF65-F5344CB8AC3E}">
        <p14:creationId xmlns:p14="http://schemas.microsoft.com/office/powerpoint/2010/main" val="3378136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control piece of the zone control </a:t>
            </a:r>
          </a:p>
        </p:txBody>
      </p:sp>
      <p:sp>
        <p:nvSpPr>
          <p:cNvPr id="4" name="Slide Number Placeholder 3"/>
          <p:cNvSpPr>
            <a:spLocks noGrp="1"/>
          </p:cNvSpPr>
          <p:nvPr>
            <p:ph type="sldNum" sz="quarter" idx="10"/>
          </p:nvPr>
        </p:nvSpPr>
        <p:spPr/>
        <p:txBody>
          <a:bodyPr/>
          <a:lstStyle/>
          <a:p>
            <a:fld id="{EDB078AC-26DD-4745-B333-55B3EC83BEFE}" type="slidenum">
              <a:rPr lang="en-US" smtClean="0"/>
              <a:pPr/>
              <a:t>35</a:t>
            </a:fld>
            <a:endParaRPr lang="en-US"/>
          </a:p>
        </p:txBody>
      </p:sp>
    </p:spTree>
    <p:extLst>
      <p:ext uri="{BB962C8B-B14F-4D97-AF65-F5344CB8AC3E}">
        <p14:creationId xmlns:p14="http://schemas.microsoft.com/office/powerpoint/2010/main" val="2647508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 1, slow down, tap brakes</a:t>
            </a:r>
            <a:endParaRPr lang="en-US" baseline="0" dirty="0"/>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37</a:t>
            </a:fld>
            <a:endParaRPr lang="en-US"/>
          </a:p>
        </p:txBody>
      </p:sp>
    </p:spTree>
    <p:extLst>
      <p:ext uri="{BB962C8B-B14F-4D97-AF65-F5344CB8AC3E}">
        <p14:creationId xmlns:p14="http://schemas.microsoft.com/office/powerpoint/2010/main" val="258179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Montanans</a:t>
            </a:r>
            <a:r>
              <a:rPr lang="en-US" baseline="0" dirty="0"/>
              <a:t> have a constant reminder of the consequences of mismanaged space and mismanaged vehicle balance.  Use this as an opportunity to remind students that driving is a serious task and that there is no reset button in this game of life.</a:t>
            </a:r>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3</a:t>
            </a:fld>
            <a:endParaRPr lang="en-US"/>
          </a:p>
        </p:txBody>
      </p:sp>
    </p:spTree>
    <p:extLst>
      <p:ext uri="{BB962C8B-B14F-4D97-AF65-F5344CB8AC3E}">
        <p14:creationId xmlns:p14="http://schemas.microsoft.com/office/powerpoint/2010/main" val="217280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 1, slow down, tap brakes but make sure the car</a:t>
            </a:r>
            <a:r>
              <a:rPr lang="en-US" baseline="0" dirty="0"/>
              <a:t> in the rear zone completes the lane change before you slow down.  Why do you think that’s important?</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38</a:t>
            </a:fld>
            <a:endParaRPr lang="en-US"/>
          </a:p>
        </p:txBody>
      </p:sp>
    </p:spTree>
    <p:extLst>
      <p:ext uri="{BB962C8B-B14F-4D97-AF65-F5344CB8AC3E}">
        <p14:creationId xmlns:p14="http://schemas.microsoft.com/office/powerpoint/2010/main" val="374680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adequate space to move to the left</a:t>
            </a:r>
            <a:r>
              <a:rPr lang="en-US" baseline="0" dirty="0"/>
              <a:t> lane and cars are coming in on the right with someone passing you on the right.  Best way to create space is to ease off the accelerator and to create space as the truck pulls away.  You may also want to tap your brakes to indicate to the car in your rear zone that you are slowing some.</a:t>
            </a:r>
          </a:p>
          <a:p>
            <a:endParaRPr lang="en-US" baseline="0"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39</a:t>
            </a:fld>
            <a:endParaRPr lang="en-US"/>
          </a:p>
        </p:txBody>
      </p:sp>
    </p:spTree>
    <p:extLst>
      <p:ext uri="{BB962C8B-B14F-4D97-AF65-F5344CB8AC3E}">
        <p14:creationId xmlns:p14="http://schemas.microsoft.com/office/powerpoint/2010/main" val="3210214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 1,</a:t>
            </a:r>
            <a:r>
              <a:rPr lang="en-US" baseline="0" dirty="0"/>
              <a:t> slow down, and tap brakes.  The roadway forces you to get closer to the bicyclist as it narrows at the intersection.  To continue to try to pass the cyclist at that point puts you too close.  Create space and give yourself time by slowing down, allowing the cyclist to continue through the intersection and use the road design on the other side to take you away from the cyclist.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40</a:t>
            </a:fld>
            <a:endParaRPr lang="en-US"/>
          </a:p>
        </p:txBody>
      </p:sp>
    </p:spTree>
    <p:extLst>
      <p:ext uri="{BB962C8B-B14F-4D97-AF65-F5344CB8AC3E}">
        <p14:creationId xmlns:p14="http://schemas.microsoft.com/office/powerpoint/2010/main" val="103833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LP 2 foot</a:t>
            </a:r>
            <a:r>
              <a:rPr lang="en-US" baseline="0" dirty="0"/>
              <a:t> off of accelerator (cover) and allow the hill to help you maintain speed—not increase speed. You could change lanes as well to create more space because your left rear zone is open.</a:t>
            </a:r>
          </a:p>
        </p:txBody>
      </p:sp>
      <p:sp>
        <p:nvSpPr>
          <p:cNvPr id="4" name="Slide Number Placeholder 3"/>
          <p:cNvSpPr>
            <a:spLocks noGrp="1"/>
          </p:cNvSpPr>
          <p:nvPr>
            <p:ph type="sldNum" sz="quarter" idx="10"/>
          </p:nvPr>
        </p:nvSpPr>
        <p:spPr/>
        <p:txBody>
          <a:bodyPr/>
          <a:lstStyle/>
          <a:p>
            <a:fld id="{EDB078AC-26DD-4745-B333-55B3EC83BEFE}" type="slidenum">
              <a:rPr lang="en-US" smtClean="0"/>
              <a:pPr/>
              <a:t>41</a:t>
            </a:fld>
            <a:endParaRPr lang="en-US"/>
          </a:p>
        </p:txBody>
      </p:sp>
    </p:spTree>
    <p:extLst>
      <p:ext uri="{BB962C8B-B14F-4D97-AF65-F5344CB8AC3E}">
        <p14:creationId xmlns:p14="http://schemas.microsoft.com/office/powerpoint/2010/main" val="1935730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 2 gives you the most space between the trucks.  You may want to even move to LP 1 after the first truck on the right.  When</a:t>
            </a:r>
            <a:r>
              <a:rPr lang="en-US" baseline="0" dirty="0"/>
              <a:t> you have only one lane position option you must slow down because you have no way to create space. Tap brakes to indicate to the rear that you are slowing.</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42</a:t>
            </a:fld>
            <a:endParaRPr lang="en-US"/>
          </a:p>
        </p:txBody>
      </p:sp>
    </p:spTree>
    <p:extLst>
      <p:ext uri="{BB962C8B-B14F-4D97-AF65-F5344CB8AC3E}">
        <p14:creationId xmlns:p14="http://schemas.microsoft.com/office/powerpoint/2010/main" val="486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LP 3 to create space with the oncoming car, brake and brake lights to indicate slowing.</a:t>
            </a:r>
          </a:p>
        </p:txBody>
      </p:sp>
      <p:sp>
        <p:nvSpPr>
          <p:cNvPr id="4" name="Slide Number Placeholder 3"/>
          <p:cNvSpPr>
            <a:spLocks noGrp="1"/>
          </p:cNvSpPr>
          <p:nvPr>
            <p:ph type="sldNum" sz="quarter" idx="10"/>
          </p:nvPr>
        </p:nvSpPr>
        <p:spPr/>
        <p:txBody>
          <a:bodyPr/>
          <a:lstStyle/>
          <a:p>
            <a:fld id="{EDB078AC-26DD-4745-B333-55B3EC83BEFE}" type="slidenum">
              <a:rPr lang="en-US" smtClean="0"/>
              <a:pPr/>
              <a:t>43</a:t>
            </a:fld>
            <a:endParaRPr lang="en-US"/>
          </a:p>
        </p:txBody>
      </p:sp>
    </p:spTree>
    <p:extLst>
      <p:ext uri="{BB962C8B-B14F-4D97-AF65-F5344CB8AC3E}">
        <p14:creationId xmlns:p14="http://schemas.microsoft.com/office/powerpoint/2010/main" val="3378136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a:t>
            </a:r>
            <a:r>
              <a:rPr lang="en-US" baseline="0" dirty="0"/>
              <a:t> 2 gives you space from the parked cars. Since there are no oncoming cars, you can avoid conflict with the parked cars by being in LP 2.  If cars were coming toward you, what happens to your lane position options?</a:t>
            </a:r>
          </a:p>
          <a:p>
            <a:endParaRPr lang="en-US" baseline="0" dirty="0"/>
          </a:p>
          <a:p>
            <a:r>
              <a:rPr lang="en-US" baseline="0" dirty="0"/>
              <a:t>Foot off gas to begin slowing for light ahead and brake lights indicated by the yellow van.  Tap brakes, monitor rear to make sure people behind are slowing.</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44</a:t>
            </a:fld>
            <a:endParaRPr lang="en-US"/>
          </a:p>
        </p:txBody>
      </p:sp>
    </p:spTree>
    <p:extLst>
      <p:ext uri="{BB962C8B-B14F-4D97-AF65-F5344CB8AC3E}">
        <p14:creationId xmlns:p14="http://schemas.microsoft.com/office/powerpoint/2010/main" val="1613436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a:t>
            </a:r>
            <a:r>
              <a:rPr lang="en-US" baseline="0" dirty="0"/>
              <a:t> for a left turn on a one-way street, LP 2, slowing and foot on brake to stop the car.</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45</a:t>
            </a:fld>
            <a:endParaRPr lang="en-US"/>
          </a:p>
        </p:txBody>
      </p:sp>
    </p:spTree>
    <p:extLst>
      <p:ext uri="{BB962C8B-B14F-4D97-AF65-F5344CB8AC3E}">
        <p14:creationId xmlns:p14="http://schemas.microsoft.com/office/powerpoint/2010/main" val="1343229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lane ends so you will need to move to the right lane.  Since the truck blocks your lane, you need to move to LP 3 and initiate your lane change. You need to slow down because of the POT blockage and you need to signal to the right and tap your brakes at the same time to indicate your intentions.</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46</a:t>
            </a:fld>
            <a:endParaRPr lang="en-US"/>
          </a:p>
        </p:txBody>
      </p:sp>
    </p:spTree>
    <p:extLst>
      <p:ext uri="{BB962C8B-B14F-4D97-AF65-F5344CB8AC3E}">
        <p14:creationId xmlns:p14="http://schemas.microsoft.com/office/powerpoint/2010/main" val="1370839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a:t>
            </a:r>
            <a:r>
              <a:rPr lang="en-US" baseline="0" dirty="0"/>
              <a:t> Zone Control System works because it is a continuous process that involves searching and scanning to find the closed zones, solving the blockage by checking related zones and then determining the best lane position, the best speed control and the best communication.</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47</a:t>
            </a:fld>
            <a:endParaRPr lang="en-US"/>
          </a:p>
        </p:txBody>
      </p:sp>
    </p:spTree>
    <p:extLst>
      <p:ext uri="{BB962C8B-B14F-4D97-AF65-F5344CB8AC3E}">
        <p14:creationId xmlns:p14="http://schemas.microsoft.com/office/powerpoint/2010/main" val="26793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key question.</a:t>
            </a:r>
            <a:r>
              <a:rPr lang="en-US" baseline="0" dirty="0"/>
              <a:t>  Every driver needs to manage time and space around their vehicle so they can reduce the risk of crashes and manage the risk created by moving objects.</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4</a:t>
            </a:fld>
            <a:endParaRPr lang="en-US"/>
          </a:p>
        </p:txBody>
      </p:sp>
    </p:spTree>
    <p:extLst>
      <p:ext uri="{BB962C8B-B14F-4D97-AF65-F5344CB8AC3E}">
        <p14:creationId xmlns:p14="http://schemas.microsoft.com/office/powerpoint/2010/main" val="33065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decisions is the driver having to make?</a:t>
            </a:r>
          </a:p>
        </p:txBody>
      </p:sp>
      <p:sp>
        <p:nvSpPr>
          <p:cNvPr id="4" name="Slide Number Placeholder 3"/>
          <p:cNvSpPr>
            <a:spLocks noGrp="1"/>
          </p:cNvSpPr>
          <p:nvPr>
            <p:ph type="sldNum" sz="quarter" idx="10"/>
          </p:nvPr>
        </p:nvSpPr>
        <p:spPr/>
        <p:txBody>
          <a:bodyPr/>
          <a:lstStyle/>
          <a:p>
            <a:fld id="{EDB078AC-26DD-4745-B333-55B3EC83BEFE}"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49</a:t>
            </a:fld>
            <a:endParaRPr lang="en-US"/>
          </a:p>
        </p:txBody>
      </p:sp>
    </p:spTree>
    <p:extLst>
      <p:ext uri="{BB962C8B-B14F-4D97-AF65-F5344CB8AC3E}">
        <p14:creationId xmlns:p14="http://schemas.microsoft.com/office/powerpoint/2010/main" val="3942008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five</a:t>
            </a:r>
            <a:r>
              <a:rPr lang="en-US" b="0" baseline="0" dirty="0"/>
              <a:t> different space management systems that can be used to teach driving.</a:t>
            </a:r>
          </a:p>
          <a:p>
            <a:endParaRPr lang="en-US" b="0" baseline="0" dirty="0"/>
          </a:p>
          <a:p>
            <a:r>
              <a:rPr lang="en-US" b="0" baseline="0" dirty="0"/>
              <a:t>These are examples of previous systems and not intended that all should be taught to the students. Too much information means too much confusion for the students.  For the sake of consistency the decision to use one system—The Zone Control System—was made by the curriculum team. OPI has permission to use the ZCS so long as it is not altered or changed from the author’s original language or intent.</a:t>
            </a:r>
          </a:p>
          <a:p>
            <a:endParaRPr lang="en-US" b="0" baseline="0" dirty="0"/>
          </a:p>
          <a:p>
            <a:r>
              <a:rPr lang="en-US" b="0" baseline="0" dirty="0"/>
              <a:t>The oldest is the Smith System</a:t>
            </a:r>
          </a:p>
          <a:p>
            <a:r>
              <a:rPr lang="en-US" b="0" baseline="0" dirty="0"/>
              <a:t>Aim High in steering</a:t>
            </a:r>
          </a:p>
          <a:p>
            <a:r>
              <a:rPr lang="en-US" b="0" baseline="0" dirty="0"/>
              <a:t>Get the big picture</a:t>
            </a:r>
          </a:p>
          <a:p>
            <a:r>
              <a:rPr lang="en-US" b="0" baseline="0" dirty="0"/>
              <a:t>Keep your eyes moving</a:t>
            </a:r>
          </a:p>
          <a:p>
            <a:r>
              <a:rPr lang="en-US" b="0" baseline="0" dirty="0"/>
              <a:t>Leave yourself an out</a:t>
            </a:r>
          </a:p>
          <a:p>
            <a:r>
              <a:rPr lang="en-US" b="0" baseline="0" dirty="0"/>
              <a:t>Make sure they see you.</a:t>
            </a:r>
          </a:p>
          <a:p>
            <a:endParaRPr lang="en-US" b="0" baseline="0" dirty="0"/>
          </a:p>
          <a:p>
            <a:r>
              <a:rPr lang="en-US" sz="1200" b="0" i="0" u="none" strike="noStrike" baseline="0" dirty="0"/>
              <a:t>SIPDE Used in </a:t>
            </a:r>
            <a:r>
              <a:rPr lang="en-US" sz="1200" b="0" i="1" u="none" strike="noStrike" baseline="0" dirty="0"/>
              <a:t>Responsible Driving</a:t>
            </a:r>
          </a:p>
          <a:p>
            <a:r>
              <a:rPr lang="en-US" sz="1200" b="0" i="0" u="none" strike="noStrike" baseline="0" dirty="0"/>
              <a:t>Search the roadway and the off-road areas for roadway, vehicle, and other user information that can help plan</a:t>
            </a:r>
          </a:p>
          <a:p>
            <a:r>
              <a:rPr lang="en-US" sz="1200" b="0" i="0" u="none" strike="noStrike" baseline="0" dirty="0"/>
              <a:t>the path of travel at 20 to 30 seconds ahead of the vehicle.</a:t>
            </a:r>
          </a:p>
          <a:p>
            <a:r>
              <a:rPr lang="en-US" sz="1200" b="0" i="0" u="none" strike="noStrike" baseline="0" dirty="0"/>
              <a:t>Identify objects or conditions that could threaten the intended path of travel. Is the risk situation, a potential or</a:t>
            </a:r>
          </a:p>
          <a:p>
            <a:r>
              <a:rPr lang="en-US" sz="1200" b="0" i="0" u="none" strike="noStrike" baseline="0" dirty="0"/>
              <a:t>immediate threat for an unwanted consequence?</a:t>
            </a:r>
          </a:p>
          <a:p>
            <a:r>
              <a:rPr lang="en-US" sz="1200" b="0" i="0" u="none" strike="noStrike" baseline="0" dirty="0"/>
              <a:t>Predict what threats or changes in conditions could increase or decrease the level of threat to the planned</a:t>
            </a:r>
          </a:p>
          <a:p>
            <a:r>
              <a:rPr lang="en-US" sz="1200" b="0" i="0" u="none" strike="noStrike" baseline="0" dirty="0"/>
              <a:t>path of travel.</a:t>
            </a:r>
          </a:p>
          <a:p>
            <a:r>
              <a:rPr lang="en-US" sz="1200" b="0" i="0" u="none" strike="noStrike" baseline="0" dirty="0"/>
              <a:t>Decide what speed control or lane position action would reduce the threat of a collision consequence.</a:t>
            </a:r>
          </a:p>
          <a:p>
            <a:r>
              <a:rPr lang="en-US" sz="1200" b="0" i="0" u="none" strike="noStrike" baseline="0" dirty="0"/>
              <a:t>Execute the decision by appropriate communication, followed by a speed and/or position adjustment</a:t>
            </a:r>
          </a:p>
          <a:p>
            <a:endParaRPr lang="en-US" sz="1200" b="0" i="0" u="none" strike="noStrike" baseline="0" dirty="0"/>
          </a:p>
          <a:p>
            <a:r>
              <a:rPr lang="en-US" sz="1200" b="0" i="0" u="none" strike="noStrike" baseline="0" dirty="0"/>
              <a:t>IPDE Used in </a:t>
            </a:r>
            <a:r>
              <a:rPr lang="en-US" sz="1200" b="0" i="1" u="none" strike="noStrike" baseline="0" dirty="0"/>
              <a:t>Drive Right</a:t>
            </a:r>
          </a:p>
          <a:p>
            <a:r>
              <a:rPr lang="en-US" sz="1200" b="0" i="0" u="none" strike="noStrike" baseline="0" dirty="0"/>
              <a:t>Identify problems to give meaning to what is seen. The sooner a potential or critical hazards in the roadway</a:t>
            </a:r>
          </a:p>
          <a:p>
            <a:r>
              <a:rPr lang="en-US" sz="1200" b="0" i="0" u="none" strike="noStrike" baseline="0" dirty="0"/>
              <a:t>are identified, in the vehicle, or due to other users; the more time will be available to react safely to the critical</a:t>
            </a:r>
          </a:p>
          <a:p>
            <a:r>
              <a:rPr lang="en-US" sz="1200" b="0" i="0" u="none" strike="noStrike" baseline="0" dirty="0"/>
              <a:t>hazard.</a:t>
            </a:r>
          </a:p>
          <a:p>
            <a:r>
              <a:rPr lang="en-US" sz="1200" b="0" i="0" u="none" strike="noStrike" baseline="0" dirty="0"/>
              <a:t>Predict how the potential or immediate hazard might affect the intended path of travel.</a:t>
            </a:r>
          </a:p>
          <a:p>
            <a:r>
              <a:rPr lang="en-US" sz="1200" b="0" i="0" u="none" strike="noStrike" baseline="0" dirty="0"/>
              <a:t>Decide upon a minimize, separate, or compromise maneuver to reduce the hazard critical to the path of travel.</a:t>
            </a:r>
          </a:p>
          <a:p>
            <a:r>
              <a:rPr lang="en-US" sz="1200" b="0" i="0" u="none" strike="noStrike" baseline="0" dirty="0"/>
              <a:t>Execute the decision with precision speed control, lane position and communication.</a:t>
            </a:r>
          </a:p>
          <a:p>
            <a:endParaRPr lang="en-US" sz="1200" b="0" i="0" u="none" strike="noStrike" baseline="0" dirty="0"/>
          </a:p>
          <a:p>
            <a:r>
              <a:rPr lang="en-US" sz="1200" b="0" i="0" u="none" strike="noStrike" baseline="0" dirty="0"/>
              <a:t>SAFE Used in </a:t>
            </a:r>
            <a:r>
              <a:rPr lang="en-US" sz="1200" b="0" i="1" u="none" strike="noStrike" baseline="0" dirty="0"/>
              <a:t>License to Drive</a:t>
            </a:r>
          </a:p>
          <a:p>
            <a:r>
              <a:rPr lang="en-US" sz="1200" b="0" i="0" u="none" strike="noStrike" baseline="0" dirty="0"/>
              <a:t>Scan to gather as much information as possible about the complete driving scene around the vehicle.</a:t>
            </a:r>
          </a:p>
          <a:p>
            <a:r>
              <a:rPr lang="en-US" sz="1200" b="0" i="0" u="none" strike="noStrike" baseline="0" dirty="0"/>
              <a:t>Assess potential threats in the driving environment.</a:t>
            </a:r>
          </a:p>
          <a:p>
            <a:r>
              <a:rPr lang="en-US" sz="1200" b="0" i="0" u="none" strike="noStrike" baseline="0" dirty="0"/>
              <a:t>Find a way out of the situation.</a:t>
            </a:r>
          </a:p>
          <a:p>
            <a:r>
              <a:rPr lang="en-US" sz="1200" b="0" i="0" u="none" strike="noStrike" baseline="0" dirty="0"/>
              <a:t>Execute the decision to avoid upcoming conflict by changing speed and/or changing direction.</a:t>
            </a:r>
          </a:p>
          <a:p>
            <a:endParaRPr lang="en-US" sz="1200" b="0" i="0" u="none" strike="noStrike" baseline="0" dirty="0"/>
          </a:p>
          <a:p>
            <a:r>
              <a:rPr lang="en-US" sz="1200" b="0" i="0" u="none" strike="noStrike" baseline="0" dirty="0"/>
              <a:t>ABCs Used in </a:t>
            </a:r>
            <a:r>
              <a:rPr lang="en-US" sz="1200" b="0" i="1" u="none" strike="noStrike" baseline="0" dirty="0"/>
              <a:t>Drive Right </a:t>
            </a:r>
            <a:r>
              <a:rPr lang="en-US" sz="1200" b="0" i="0" u="none" strike="noStrike" baseline="0" dirty="0"/>
              <a:t>and </a:t>
            </a:r>
            <a:r>
              <a:rPr lang="en-US" sz="1200" b="0" i="0" u="none" strike="noStrike" baseline="0" dirty="0" err="1"/>
              <a:t>Mottola’s</a:t>
            </a:r>
            <a:r>
              <a:rPr lang="en-US" sz="1200" b="0" i="0" u="none" strike="noStrike" baseline="0" dirty="0"/>
              <a:t> </a:t>
            </a:r>
            <a:r>
              <a:rPr lang="en-US" sz="1200" b="0" i="1" u="none" strike="noStrike" baseline="0" dirty="0"/>
              <a:t>Zone Control</a:t>
            </a:r>
          </a:p>
          <a:p>
            <a:r>
              <a:rPr lang="en-US" sz="1200" b="0" i="0" u="none" strike="noStrike" baseline="0" dirty="0"/>
              <a:t>Alert switch is turned on by seeing a LOS POT blockage to your path of travel.</a:t>
            </a:r>
          </a:p>
          <a:p>
            <a:r>
              <a:rPr lang="en-US" sz="1200" b="0" i="0" u="none" strike="noStrike" baseline="0" dirty="0"/>
              <a:t>Before acting, check other zones for options.</a:t>
            </a:r>
          </a:p>
          <a:p>
            <a:r>
              <a:rPr lang="en-US" sz="1200" b="0" i="0" u="none" strike="noStrike" baseline="0" dirty="0"/>
              <a:t>Create time and space management, get the best speed, the best lane position, communicate.</a:t>
            </a:r>
          </a:p>
          <a:p>
            <a:r>
              <a:rPr lang="en-US" sz="1200" b="0" i="0" u="none" strike="noStrike" baseline="0" dirty="0"/>
              <a:t>An </a:t>
            </a:r>
            <a:r>
              <a:rPr lang="en-US" sz="1200" b="0" i="1" u="none" strike="noStrike" baseline="0" dirty="0"/>
              <a:t>open zone </a:t>
            </a:r>
            <a:r>
              <a:rPr lang="en-US" sz="1200" b="0" i="0" u="none" strike="noStrike" baseline="0" dirty="0"/>
              <a:t>is a space where the vehicle can be placed without a restriction to the line of sight or intended</a:t>
            </a:r>
          </a:p>
          <a:p>
            <a:r>
              <a:rPr lang="en-US" sz="1200" b="0" i="0" u="none" strike="noStrike" baseline="0" dirty="0"/>
              <a:t>path of travel.</a:t>
            </a:r>
          </a:p>
          <a:p>
            <a:r>
              <a:rPr lang="en-US" sz="1200" b="0" i="0" u="none" strike="noStrike" baseline="0" dirty="0"/>
              <a:t>A </a:t>
            </a:r>
            <a:r>
              <a:rPr lang="en-US" sz="1200" b="0" i="1" u="none" strike="noStrike" baseline="0" dirty="0"/>
              <a:t>closed zone </a:t>
            </a:r>
            <a:r>
              <a:rPr lang="en-US" sz="1200" b="0" i="0" u="none" strike="noStrike" baseline="0" dirty="0"/>
              <a:t>is space is unavailable for vehicle placement due to a restriction in the line of sight or intended</a:t>
            </a:r>
          </a:p>
          <a:p>
            <a:r>
              <a:rPr lang="en-US" sz="1200" b="0" i="0" u="none" strike="noStrike" baseline="0" dirty="0"/>
              <a:t>path of travel.</a:t>
            </a:r>
          </a:p>
          <a:p>
            <a:r>
              <a:rPr lang="en-US" sz="1200" b="0" i="0" u="none" strike="noStrike" baseline="0" dirty="0"/>
              <a:t>A </a:t>
            </a:r>
            <a:r>
              <a:rPr lang="en-US" sz="1200" b="0" i="1" u="none" strike="noStrike" baseline="0" dirty="0"/>
              <a:t>changing zone </a:t>
            </a:r>
            <a:r>
              <a:rPr lang="en-US" sz="1200" b="0" i="0" u="none" strike="noStrike" baseline="0" dirty="0"/>
              <a:t>is a worsening condition, an open zone changing to closed zone, or a closed zone with an</a:t>
            </a:r>
          </a:p>
          <a:p>
            <a:r>
              <a:rPr lang="en-US" sz="1200" b="0" i="0" u="none" strike="noStrike" baseline="0" dirty="0"/>
              <a:t>additional restriction.</a:t>
            </a:r>
          </a:p>
          <a:p>
            <a:r>
              <a:rPr lang="en-US" sz="1200" b="0" i="0" u="none" strike="noStrike" baseline="0" dirty="0"/>
              <a:t>Reduced-risk decisions are performed by developing visual skills to make critical adjustments of speed and/or</a:t>
            </a:r>
          </a:p>
          <a:p>
            <a:r>
              <a:rPr lang="en-US" sz="1200" b="0" i="0" u="none" strike="noStrike" baseline="0" dirty="0"/>
              <a:t>lane position into open space with adequate time for adjustments</a:t>
            </a:r>
          </a:p>
          <a:p>
            <a:endParaRPr lang="en-US" sz="1200" b="0" i="0" u="none" strike="noStrike" baseline="0" dirty="0"/>
          </a:p>
          <a:p>
            <a:r>
              <a:rPr lang="en-US" sz="1200" b="0" i="0" u="none" strike="noStrike" baseline="0" dirty="0"/>
              <a:t>SEE Used in the ADTSEA and some State Model Curriculum Guides</a:t>
            </a:r>
          </a:p>
          <a:p>
            <a:r>
              <a:rPr lang="en-US" sz="1200" b="0" i="0" u="none" strike="noStrike" baseline="0" dirty="0"/>
              <a:t>Some states have created their own acronym for a space management system. The most common is SEE.</a:t>
            </a:r>
          </a:p>
          <a:p>
            <a:r>
              <a:rPr lang="en-US" sz="1200" b="0" i="0" u="none" strike="noStrike" baseline="0" dirty="0"/>
              <a:t>Search the intended path of travel and space to the rear for problems and restrictions to the sightline or</a:t>
            </a:r>
          </a:p>
          <a:p>
            <a:r>
              <a:rPr lang="en-US" sz="1200" b="0" i="0" u="none" strike="noStrike" baseline="0" dirty="0"/>
              <a:t>intended travel path.</a:t>
            </a:r>
          </a:p>
          <a:p>
            <a:r>
              <a:rPr lang="en-US" sz="1200" b="0" i="0" u="none" strike="noStrike" baseline="0" dirty="0"/>
              <a:t>Evaluate open spaces to front, side, and rear to determine reduced-risk adjustments for speed or lane</a:t>
            </a:r>
          </a:p>
          <a:p>
            <a:r>
              <a:rPr lang="en-US" sz="1200" b="0" i="0" u="none" strike="noStrike" baseline="0" dirty="0"/>
              <a:t>position.</a:t>
            </a:r>
          </a:p>
          <a:p>
            <a:r>
              <a:rPr lang="en-US" sz="1200" b="0" i="0" u="none" strike="noStrike" baseline="0" dirty="0"/>
              <a:t>Execute reduced-risk adjustments by visually targeting new path of travel, visually check mirrors, give</a:t>
            </a:r>
          </a:p>
          <a:p>
            <a:r>
              <a:rPr lang="en-US" sz="1200" b="0" i="0" u="none" strike="noStrike" baseline="0" dirty="0"/>
              <a:t>appropriate communication, adjust speed, then adjust lane position.</a:t>
            </a:r>
            <a:endParaRPr lang="en-US" b="0"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5</a:t>
            </a:fld>
            <a:endParaRPr lang="en-US"/>
          </a:p>
        </p:txBody>
      </p:sp>
    </p:spTree>
    <p:extLst>
      <p:ext uri="{BB962C8B-B14F-4D97-AF65-F5344CB8AC3E}">
        <p14:creationId xmlns:p14="http://schemas.microsoft.com/office/powerpoint/2010/main" val="354148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zone control system divides the space around a car into 6 zones as indicated on the PPT slide.  You see that there are three in the front and three in the back. </a:t>
            </a:r>
          </a:p>
          <a:p>
            <a:endParaRPr lang="en-US" baseline="0" dirty="0"/>
          </a:p>
          <a:p>
            <a:r>
              <a:rPr lang="en-US" baseline="0" dirty="0"/>
              <a:t>The car is in the middle of those 6 zones and the driver manages the space the car is traveling into by determining if the space is open or closed or changing.  See the next slide for an explanation of open or closed.</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6</a:t>
            </a:fld>
            <a:endParaRPr lang="en-US"/>
          </a:p>
        </p:txBody>
      </p:sp>
    </p:spTree>
    <p:extLst>
      <p:ext uri="{BB962C8B-B14F-4D97-AF65-F5344CB8AC3E}">
        <p14:creationId xmlns:p14="http://schemas.microsoft.com/office/powerpoint/2010/main" val="1061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Closed demonstration</a:t>
            </a:r>
          </a:p>
          <a:p>
            <a:endParaRPr lang="en-US" dirty="0"/>
          </a:p>
          <a:p>
            <a:r>
              <a:rPr lang="en-US" dirty="0"/>
              <a:t>Go</a:t>
            </a:r>
            <a:r>
              <a:rPr lang="en-US" baseline="0" dirty="0"/>
              <a:t> to the classroom door and open it.  Ask the students the condition of the doorway.  Ask what they can do with an open door.</a:t>
            </a:r>
          </a:p>
          <a:p>
            <a:r>
              <a:rPr lang="en-US" baseline="0" dirty="0"/>
              <a:t>Close the door and ask the same question.  State the condition of the door and what they can do at that moment.</a:t>
            </a:r>
          </a:p>
          <a:p>
            <a:r>
              <a:rPr lang="en-US" baseline="0" dirty="0"/>
              <a:t>What happens when the door is closing or opening?  Hint: it is a unstable zone and therefore either prevents you from using it or it opens up and you can use it.</a:t>
            </a:r>
          </a:p>
          <a:p>
            <a:endParaRPr lang="en-US" baseline="0" dirty="0"/>
          </a:p>
          <a:p>
            <a:r>
              <a:rPr lang="en-US" baseline="0" dirty="0"/>
              <a:t>The three conditions of Zones:</a:t>
            </a:r>
          </a:p>
          <a:p>
            <a:pPr marL="171450" indent="-171450">
              <a:buFont typeface="Arial" panose="020B0604020202020204" pitchFamily="34" charset="0"/>
              <a:buChar char="•"/>
            </a:pPr>
            <a:r>
              <a:rPr lang="en-US" baseline="0" dirty="0"/>
              <a:t>Open</a:t>
            </a:r>
          </a:p>
          <a:p>
            <a:pPr marL="171450" indent="-171450">
              <a:buFont typeface="Arial" panose="020B0604020202020204" pitchFamily="34" charset="0"/>
              <a:buChar char="•"/>
            </a:pPr>
            <a:r>
              <a:rPr lang="en-US" baseline="0" dirty="0"/>
              <a:t>Closed </a:t>
            </a:r>
          </a:p>
          <a:p>
            <a:pPr marL="171450" indent="-171450">
              <a:buFont typeface="Arial" panose="020B0604020202020204" pitchFamily="34" charset="0"/>
              <a:buChar char="•"/>
            </a:pPr>
            <a:r>
              <a:rPr lang="en-US" baseline="0" dirty="0"/>
              <a:t>Unstable</a:t>
            </a:r>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7</a:t>
            </a:fld>
            <a:endParaRPr lang="en-US"/>
          </a:p>
        </p:txBody>
      </p:sp>
    </p:spTree>
    <p:extLst>
      <p:ext uri="{BB962C8B-B14F-4D97-AF65-F5344CB8AC3E}">
        <p14:creationId xmlns:p14="http://schemas.microsoft.com/office/powerpoint/2010/main" val="258079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Line</a:t>
            </a:r>
            <a:r>
              <a:rPr lang="en-US" baseline="0" dirty="0"/>
              <a:t>-of-sight blockage? </a:t>
            </a:r>
          </a:p>
          <a:p>
            <a:r>
              <a:rPr lang="en-US" baseline="0" dirty="0"/>
              <a:t>Any object (car, truck, plant, fence, house, etc.) that blocks my ability to gather critical information that I need to drive safely</a:t>
            </a:r>
          </a:p>
          <a:p>
            <a:endParaRPr lang="en-US" baseline="0" dirty="0"/>
          </a:p>
          <a:p>
            <a:r>
              <a:rPr lang="en-US" baseline="0" dirty="0"/>
              <a:t>What is a Path-of-travel blockage?</a:t>
            </a:r>
          </a:p>
          <a:p>
            <a:r>
              <a:rPr lang="en-US" baseline="0" dirty="0"/>
              <a:t>Anything in my path or near my path that blocks my ability to drive there.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8</a:t>
            </a:fld>
            <a:endParaRPr lang="en-US"/>
          </a:p>
        </p:txBody>
      </p:sp>
    </p:spTree>
    <p:extLst>
      <p:ext uri="{BB962C8B-B14F-4D97-AF65-F5344CB8AC3E}">
        <p14:creationId xmlns:p14="http://schemas.microsoft.com/office/powerpoint/2010/main" val="239789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B078AC-26DD-4745-B333-55B3EC83BEFE}" type="slidenum">
              <a:rPr lang="en-US" smtClean="0"/>
              <a:pPr/>
              <a:t>10</a:t>
            </a:fld>
            <a:endParaRPr lang="en-US"/>
          </a:p>
        </p:txBody>
      </p:sp>
    </p:spTree>
    <p:extLst>
      <p:ext uri="{BB962C8B-B14F-4D97-AF65-F5344CB8AC3E}">
        <p14:creationId xmlns:p14="http://schemas.microsoft.com/office/powerpoint/2010/main" val="161598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8B8DA4-914E-4B8F-B421-FFC4351E67B4}" type="datetime1">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97714-290D-4471-830C-03210903F2C0}" type="datetime1">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FEDFF-1642-AE44-8FD5-41B1D86BAC91}" type="slidenum">
              <a:rPr lang="en-US" smtClean="0"/>
              <a:pPr/>
              <a:t>‹#›</a:t>
            </a:fld>
            <a:endParaRPr lang="en-US" dirty="0"/>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B89FB5-5A52-4ACB-AA89-3F15751C919D}" type="datetime1">
              <a:rPr lang="en-US" smtClean="0"/>
              <a:t>3/12/2018</a:t>
            </a:fld>
            <a:endParaRPr lang="en-US"/>
          </a:p>
        </p:txBody>
      </p:sp>
      <p:sp>
        <p:nvSpPr>
          <p:cNvPr id="5" name="Slide Number Placeholder 4"/>
          <p:cNvSpPr>
            <a:spLocks noGrp="1"/>
          </p:cNvSpPr>
          <p:nvPr>
            <p:ph type="sldNum" sz="quarter" idx="12"/>
          </p:nvPr>
        </p:nvSpPr>
        <p:spPr/>
        <p:txBody>
          <a:bodyPr/>
          <a:lstStyle/>
          <a:p>
            <a:fld id="{CD1FEDFF-1642-AE44-8FD5-41B1D86BAC91}" type="slidenum">
              <a:rPr lang="en-US" smtClean="0"/>
              <a:pPr/>
              <a:t>‹#›</a:t>
            </a:fld>
            <a:endParaRPr lang="en-US"/>
          </a:p>
        </p:txBody>
      </p:sp>
    </p:spTree>
    <p:extLst>
      <p:ext uri="{BB962C8B-B14F-4D97-AF65-F5344CB8AC3E}">
        <p14:creationId xmlns:p14="http://schemas.microsoft.com/office/powerpoint/2010/main" val="8075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476B9-9399-4E6D-87F9-EB9D15AAF9BA}" type="datetime1">
              <a:rPr lang="en-US" smtClean="0"/>
              <a:t>3/12/2018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FEDFF-1642-AE44-8FD5-41B1D86BAC91}" type="slidenum">
              <a:rPr lang="en-US" smtClean="0"/>
              <a:pPr/>
              <a:t>‹#›</a:t>
            </a:fld>
            <a:endParaRPr lang="en-US"/>
          </a:p>
        </p:txBody>
      </p:sp>
      <p:sp>
        <p:nvSpPr>
          <p:cNvPr id="8" name="Rectangle 7"/>
          <p:cNvSpPr/>
          <p:nvPr/>
        </p:nvSpPr>
        <p:spPr>
          <a:xfrm>
            <a:off x="7931514" y="6400954"/>
            <a:ext cx="710682" cy="276999"/>
          </a:xfrm>
          <a:prstGeom prst="rect">
            <a:avLst/>
          </a:prstGeom>
        </p:spPr>
        <p:txBody>
          <a:bodyPr wrap="square">
            <a:spAutoFit/>
          </a:bodyPr>
          <a:lstStyle/>
          <a:p>
            <a:r>
              <a:rPr lang="en-US" sz="1200" baseline="0" dirty="0">
                <a:solidFill>
                  <a:schemeClr val="tx1">
                    <a:lumMod val="50000"/>
                    <a:lumOff val="50000"/>
                  </a:schemeClr>
                </a:solidFill>
              </a:rPr>
              <a:t>3.2 </a:t>
            </a:r>
            <a:r>
              <a:rPr lang="en-US" sz="1200" dirty="0"/>
              <a:t>- </a:t>
            </a:r>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hf hdr="0" ftr="0" dt="0"/>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jpe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7396"/>
            <a:ext cx="7772400" cy="1917593"/>
          </a:xfrm>
        </p:spPr>
        <p:txBody>
          <a:bodyPr>
            <a:normAutofit fontScale="90000"/>
          </a:bodyPr>
          <a:lstStyle/>
          <a:p>
            <a:r>
              <a:rPr lang="en-US" sz="3600" dirty="0">
                <a:latin typeface="+mn-lt"/>
              </a:rPr>
              <a:t>Module 3.2</a:t>
            </a:r>
            <a:br>
              <a:rPr lang="en-US" sz="3600" dirty="0">
                <a:solidFill>
                  <a:srgbClr val="C00000"/>
                </a:solidFill>
                <a:latin typeface="+mn-lt"/>
              </a:rPr>
            </a:br>
            <a:br>
              <a:rPr lang="en-US" dirty="0">
                <a:solidFill>
                  <a:srgbClr val="C00000"/>
                </a:solidFill>
                <a:latin typeface="+mn-lt"/>
              </a:rPr>
            </a:br>
            <a:r>
              <a:rPr lang="en-US" dirty="0">
                <a:solidFill>
                  <a:srgbClr val="C00000"/>
                </a:solidFill>
                <a:latin typeface="+mn-lt"/>
              </a:rPr>
              <a:t>Time and Space Management</a:t>
            </a:r>
          </a:p>
        </p:txBody>
      </p:sp>
      <p:sp>
        <p:nvSpPr>
          <p:cNvPr id="3" name="Subtitle 2"/>
          <p:cNvSpPr>
            <a:spLocks noGrp="1"/>
          </p:cNvSpPr>
          <p:nvPr>
            <p:ph type="subTitle" idx="1"/>
          </p:nvPr>
        </p:nvSpPr>
        <p:spPr>
          <a:xfrm>
            <a:off x="1371107" y="3429000"/>
            <a:ext cx="6400800" cy="618893"/>
          </a:xfrm>
        </p:spPr>
        <p:txBody>
          <a:bodyPr>
            <a:normAutofit/>
          </a:bodyPr>
          <a:lstStyle/>
          <a:p>
            <a:r>
              <a:rPr lang="en-US" i="1" dirty="0"/>
              <a:t>A Systematic Approach</a:t>
            </a:r>
          </a:p>
        </p:txBody>
      </p:sp>
      <p:sp>
        <p:nvSpPr>
          <p:cNvPr id="5" name="Rectangle 2"/>
          <p:cNvSpPr>
            <a:spLocks noChangeArrowheads="1"/>
          </p:cNvSpPr>
          <p:nvPr/>
        </p:nvSpPr>
        <p:spPr bwMode="auto">
          <a:xfrm>
            <a:off x="228600" y="228600"/>
            <a:ext cx="86858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2400" dirty="0">
                <a:solidFill>
                  <a:schemeClr val="bg1">
                    <a:lumMod val="75000"/>
                  </a:schemeClr>
                </a:solidFill>
                <a:latin typeface="+mj-lt"/>
                <a:cs typeface="Arial" pitchFamily="34" charset="0"/>
              </a:rPr>
              <a:t>Montana Teen Driver Education and Training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660" y="5484324"/>
            <a:ext cx="849694" cy="760513"/>
          </a:xfrm>
          <a:prstGeom prst="rect">
            <a:avLst/>
          </a:prstGeom>
        </p:spPr>
      </p:pic>
    </p:spTree>
    <p:extLst>
      <p:ext uri="{BB962C8B-B14F-4D97-AF65-F5344CB8AC3E}">
        <p14:creationId xmlns:p14="http://schemas.microsoft.com/office/powerpoint/2010/main" val="418897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4242"/>
          </a:xfrm>
        </p:spPr>
        <p:txBody>
          <a:bodyPr>
            <a:normAutofit/>
          </a:bodyPr>
          <a:lstStyle/>
          <a:p>
            <a:r>
              <a:rPr lang="en-US" sz="4000" dirty="0">
                <a:solidFill>
                  <a:srgbClr val="C00000"/>
                </a:solidFill>
                <a:latin typeface="+mj-lt"/>
              </a:rPr>
              <a:t>The Zone Control System</a:t>
            </a:r>
            <a:r>
              <a:rPr lang="en-US" sz="4000" baseline="30000" dirty="0">
                <a:solidFill>
                  <a:srgbClr val="C00000"/>
                </a:solidFill>
                <a:latin typeface="+mj-lt"/>
              </a:rPr>
              <a:t>©</a:t>
            </a:r>
          </a:p>
        </p:txBody>
      </p:sp>
      <p:sp>
        <p:nvSpPr>
          <p:cNvPr id="3" name="Content Placeholder 2"/>
          <p:cNvSpPr>
            <a:spLocks noGrp="1"/>
          </p:cNvSpPr>
          <p:nvPr>
            <p:ph idx="1"/>
          </p:nvPr>
        </p:nvSpPr>
        <p:spPr>
          <a:xfrm>
            <a:off x="1428108" y="1851479"/>
            <a:ext cx="6205591" cy="2801802"/>
          </a:xfrm>
        </p:spPr>
        <p:txBody>
          <a:bodyPr>
            <a:normAutofit/>
          </a:bodyPr>
          <a:lstStyle/>
          <a:p>
            <a:pPr marL="0" indent="0" algn="ctr">
              <a:buNone/>
            </a:pPr>
            <a:r>
              <a:rPr lang="en-US" sz="4000" dirty="0">
                <a:latin typeface="+mj-lt"/>
                <a:cs typeface="Arial" pitchFamily="34" charset="0"/>
              </a:rPr>
              <a:t>Find</a:t>
            </a:r>
          </a:p>
          <a:p>
            <a:pPr marL="0" indent="0" algn="ctr">
              <a:buNone/>
            </a:pPr>
            <a:r>
              <a:rPr lang="en-US" sz="4000" dirty="0">
                <a:latin typeface="+mj-lt"/>
                <a:cs typeface="Arial" pitchFamily="34" charset="0"/>
              </a:rPr>
              <a:t>Solve</a:t>
            </a:r>
          </a:p>
          <a:p>
            <a:pPr marL="0" indent="0" algn="ctr">
              <a:buNone/>
            </a:pPr>
            <a:r>
              <a:rPr lang="en-US" sz="4000" dirty="0">
                <a:latin typeface="+mj-lt"/>
                <a:cs typeface="Arial" pitchFamily="34" charset="0"/>
              </a:rPr>
              <a:t>Control</a:t>
            </a:r>
          </a:p>
        </p:txBody>
      </p:sp>
      <p:sp>
        <p:nvSpPr>
          <p:cNvPr id="4" name="Slide Number Placeholder 3"/>
          <p:cNvSpPr>
            <a:spLocks noGrp="1"/>
          </p:cNvSpPr>
          <p:nvPr>
            <p:ph type="sldNum" sz="quarter" idx="12"/>
          </p:nvPr>
        </p:nvSpPr>
        <p:spPr/>
        <p:txBody>
          <a:bodyPr/>
          <a:lstStyle/>
          <a:p>
            <a:fld id="{CD1FEDFF-1642-AE44-8FD5-41B1D86BAC91}" type="slidenum">
              <a:rPr lang="en-US" smtClean="0"/>
              <a:pPr/>
              <a:t>10</a:t>
            </a:fld>
            <a:endParaRPr lang="en-US"/>
          </a:p>
        </p:txBody>
      </p:sp>
      <p:sp>
        <p:nvSpPr>
          <p:cNvPr id="6" name="TextBox 5"/>
          <p:cNvSpPr txBox="1"/>
          <p:nvPr/>
        </p:nvSpPr>
        <p:spPr>
          <a:xfrm>
            <a:off x="69698" y="6503264"/>
            <a:ext cx="3632044" cy="230832"/>
          </a:xfrm>
          <a:prstGeom prst="rect">
            <a:avLst/>
          </a:prstGeom>
          <a:noFill/>
        </p:spPr>
        <p:txBody>
          <a:bodyPr wrap="square" rtlCol="0">
            <a:spAutoFit/>
          </a:bodyPr>
          <a:lstStyle/>
          <a:p>
            <a:r>
              <a:rPr lang="en-US" sz="900" dirty="0"/>
              <a:t>Frederik R. Mottola©2013. Permission granted to Montana OPI.</a:t>
            </a:r>
          </a:p>
        </p:txBody>
      </p:sp>
    </p:spTree>
    <p:extLst>
      <p:ext uri="{BB962C8B-B14F-4D97-AF65-F5344CB8AC3E}">
        <p14:creationId xmlns:p14="http://schemas.microsoft.com/office/powerpoint/2010/main" val="480395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rgbClr val="C00000"/>
                </a:solidFill>
                <a:latin typeface="+mj-lt"/>
              </a:rPr>
              <a:t>FIND</a:t>
            </a:r>
          </a:p>
        </p:txBody>
      </p:sp>
      <p:sp>
        <p:nvSpPr>
          <p:cNvPr id="3" name="Content Placeholder 2"/>
          <p:cNvSpPr>
            <a:spLocks noGrp="1"/>
          </p:cNvSpPr>
          <p:nvPr>
            <p:ph idx="1"/>
          </p:nvPr>
        </p:nvSpPr>
        <p:spPr>
          <a:xfrm>
            <a:off x="1041400" y="1518921"/>
            <a:ext cx="7061200" cy="4143054"/>
          </a:xfrm>
        </p:spPr>
        <p:txBody>
          <a:bodyPr>
            <a:noAutofit/>
          </a:bodyPr>
          <a:lstStyle/>
          <a:p>
            <a:r>
              <a:rPr lang="en-US" sz="2800" dirty="0">
                <a:latin typeface="+mj-lt"/>
                <a:cs typeface="Arial" pitchFamily="34" charset="0"/>
              </a:rPr>
              <a:t>What Line-of-Sight (LOS) blockages prevent me from gathering critical information?</a:t>
            </a:r>
          </a:p>
          <a:p>
            <a:endParaRPr lang="en-US" sz="2800" dirty="0">
              <a:latin typeface="+mj-lt"/>
              <a:cs typeface="Arial" pitchFamily="34" charset="0"/>
            </a:endParaRPr>
          </a:p>
          <a:p>
            <a:r>
              <a:rPr lang="en-US" sz="2800" dirty="0">
                <a:latin typeface="+mj-lt"/>
                <a:cs typeface="Arial" pitchFamily="34" charset="0"/>
              </a:rPr>
              <a:t>What Path-of-Travel (POT) blockages prevent me from going into a specific space?</a:t>
            </a:r>
          </a:p>
          <a:p>
            <a:endParaRPr lang="en-US" dirty="0">
              <a:latin typeface="+mj-lt"/>
              <a:cs typeface="Arial" pitchFamily="34" charset="0"/>
            </a:endParaRPr>
          </a:p>
          <a:p>
            <a:pPr marL="0" indent="0" algn="ctr">
              <a:buNone/>
            </a:pPr>
            <a:r>
              <a:rPr lang="en-US" sz="2400" i="1" dirty="0">
                <a:latin typeface="+mj-lt"/>
                <a:cs typeface="Arial" pitchFamily="34" charset="0"/>
              </a:rPr>
              <a:t>“Focus on the Relevant”</a:t>
            </a:r>
          </a:p>
          <a:p>
            <a:pPr marL="0" indent="0" algn="ctr">
              <a:buNone/>
            </a:pPr>
            <a:r>
              <a:rPr lang="en-US" sz="2400" i="1" dirty="0">
                <a:latin typeface="+mj-lt"/>
                <a:cs typeface="Arial" pitchFamily="34" charset="0"/>
              </a:rPr>
              <a:t>What is important at this moment to me driving safely?</a:t>
            </a:r>
          </a:p>
        </p:txBody>
      </p:sp>
      <p:sp>
        <p:nvSpPr>
          <p:cNvPr id="4" name="Slide Number Placeholder 3"/>
          <p:cNvSpPr>
            <a:spLocks noGrp="1"/>
          </p:cNvSpPr>
          <p:nvPr>
            <p:ph type="sldNum" sz="quarter" idx="12"/>
          </p:nvPr>
        </p:nvSpPr>
        <p:spPr/>
        <p:txBody>
          <a:bodyPr/>
          <a:lstStyle/>
          <a:p>
            <a:fld id="{CD1FEDFF-1642-AE44-8FD5-41B1D86BAC91}" type="slidenum">
              <a:rPr lang="en-US" smtClean="0"/>
              <a:pPr/>
              <a:t>11</a:t>
            </a:fld>
            <a:endParaRPr lang="en-US"/>
          </a:p>
        </p:txBody>
      </p:sp>
      <p:sp>
        <p:nvSpPr>
          <p:cNvPr id="5" name="TextBox 4"/>
          <p:cNvSpPr txBox="1"/>
          <p:nvPr/>
        </p:nvSpPr>
        <p:spPr>
          <a:xfrm>
            <a:off x="303378" y="630808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6762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9358"/>
          </a:xfrm>
        </p:spPr>
        <p:txBody>
          <a:bodyPr>
            <a:normAutofit/>
          </a:bodyPr>
          <a:lstStyle/>
          <a:p>
            <a:r>
              <a:rPr lang="en-US" sz="4000" dirty="0">
                <a:solidFill>
                  <a:srgbClr val="C00000"/>
                </a:solidFill>
                <a:latin typeface="+mj-lt"/>
              </a:rPr>
              <a:t>FIND: Student Activity 2</a:t>
            </a:r>
          </a:p>
        </p:txBody>
      </p:sp>
      <p:sp>
        <p:nvSpPr>
          <p:cNvPr id="3" name="Content Placeholder 2"/>
          <p:cNvSpPr>
            <a:spLocks noGrp="1"/>
          </p:cNvSpPr>
          <p:nvPr>
            <p:ph idx="1"/>
          </p:nvPr>
        </p:nvSpPr>
        <p:spPr>
          <a:xfrm>
            <a:off x="1885720" y="1755455"/>
            <a:ext cx="6580940" cy="2623506"/>
          </a:xfrm>
        </p:spPr>
        <p:txBody>
          <a:bodyPr>
            <a:noAutofit/>
          </a:bodyPr>
          <a:lstStyle/>
          <a:p>
            <a:r>
              <a:rPr lang="en-US" sz="2800" dirty="0">
                <a:latin typeface="+mj-lt"/>
                <a:cs typeface="Arial" pitchFamily="34" charset="0"/>
              </a:rPr>
              <a:t>Look at the following slides.</a:t>
            </a:r>
          </a:p>
          <a:p>
            <a:endParaRPr lang="en-US" sz="2800" dirty="0">
              <a:latin typeface="+mj-lt"/>
              <a:cs typeface="Arial" pitchFamily="34" charset="0"/>
            </a:endParaRPr>
          </a:p>
          <a:p>
            <a:r>
              <a:rPr lang="en-US" sz="2800" dirty="0">
                <a:latin typeface="+mj-lt"/>
                <a:cs typeface="Arial" pitchFamily="34" charset="0"/>
              </a:rPr>
              <a:t>Find the LOS-POT blockages and the zones in which they occur</a:t>
            </a:r>
            <a:r>
              <a:rPr lang="en-US" dirty="0">
                <a:latin typeface="+mj-lt"/>
              </a:rPr>
              <a:t>.</a:t>
            </a:r>
            <a:endParaRPr lang="en-US" sz="2800" dirty="0">
              <a:latin typeface="+mj-lt"/>
              <a:cs typeface="Arial" pitchFamily="34" charset="0"/>
            </a:endParaRPr>
          </a:p>
        </p:txBody>
      </p:sp>
      <p:sp>
        <p:nvSpPr>
          <p:cNvPr id="4" name="Slide Number Placeholder 3"/>
          <p:cNvSpPr>
            <a:spLocks noGrp="1"/>
          </p:cNvSpPr>
          <p:nvPr>
            <p:ph type="sldNum" sz="quarter" idx="12"/>
          </p:nvPr>
        </p:nvSpPr>
        <p:spPr/>
        <p:txBody>
          <a:bodyPr/>
          <a:lstStyle/>
          <a:p>
            <a:fld id="{CD1FEDFF-1642-AE44-8FD5-41B1D86BAC91}" type="slidenum">
              <a:rPr lang="en-US" smtClean="0"/>
              <a:pPr/>
              <a:t>12</a:t>
            </a:fld>
            <a:endParaRPr lang="en-US"/>
          </a:p>
        </p:txBody>
      </p:sp>
      <p:sp>
        <p:nvSpPr>
          <p:cNvPr id="5" name="TextBox 4"/>
          <p:cNvSpPr txBox="1"/>
          <p:nvPr/>
        </p:nvSpPr>
        <p:spPr>
          <a:xfrm>
            <a:off x="33385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0167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980" y="155678"/>
            <a:ext cx="6791218" cy="1102099"/>
          </a:xfrm>
        </p:spPr>
        <p:txBody>
          <a:bodyPr>
            <a:noAutofit/>
          </a:bodyPr>
          <a:lstStyle/>
          <a:p>
            <a:r>
              <a:rPr lang="en-US" sz="4000" dirty="0">
                <a:solidFill>
                  <a:srgbClr val="C00000"/>
                </a:solidFill>
                <a:latin typeface="+mj-lt"/>
              </a:rPr>
              <a:t>FIND: </a:t>
            </a:r>
            <a:r>
              <a:rPr lang="en-US" sz="3200" dirty="0">
                <a:solidFill>
                  <a:srgbClr val="C00000"/>
                </a:solidFill>
                <a:latin typeface="+mj-lt"/>
              </a:rPr>
              <a:t>Line-of-Sight and </a:t>
            </a:r>
            <a:br>
              <a:rPr lang="en-US" sz="3200" dirty="0">
                <a:solidFill>
                  <a:srgbClr val="C00000"/>
                </a:solidFill>
                <a:latin typeface="+mj-lt"/>
              </a:rPr>
            </a:br>
            <a:r>
              <a:rPr lang="en-US" sz="3200" dirty="0">
                <a:solidFill>
                  <a:srgbClr val="C00000"/>
                </a:solidFill>
                <a:latin typeface="+mj-lt"/>
              </a:rPr>
              <a:t>Path-of-Travel Blockages</a:t>
            </a:r>
          </a:p>
        </p:txBody>
      </p:sp>
      <p:sp>
        <p:nvSpPr>
          <p:cNvPr id="4" name="Slide Number Placeholder 3"/>
          <p:cNvSpPr>
            <a:spLocks noGrp="1"/>
          </p:cNvSpPr>
          <p:nvPr>
            <p:ph type="sldNum" sz="quarter" idx="12"/>
          </p:nvPr>
        </p:nvSpPr>
        <p:spPr/>
        <p:txBody>
          <a:bodyPr/>
          <a:lstStyle/>
          <a:p>
            <a:fld id="{CD1FEDFF-1642-AE44-8FD5-41B1D86BAC91}" type="slidenum">
              <a:rPr lang="en-US" smtClean="0"/>
              <a:pPr/>
              <a:t>13</a:t>
            </a:fld>
            <a:endParaRPr lang="en-US"/>
          </a:p>
        </p:txBody>
      </p:sp>
      <p:sp>
        <p:nvSpPr>
          <p:cNvPr id="5" name="TextBox 4"/>
          <p:cNvSpPr txBox="1"/>
          <p:nvPr/>
        </p:nvSpPr>
        <p:spPr>
          <a:xfrm>
            <a:off x="995794" y="5353174"/>
            <a:ext cx="7500136" cy="830997"/>
          </a:xfrm>
          <a:prstGeom prst="rect">
            <a:avLst/>
          </a:prstGeom>
          <a:noFill/>
        </p:spPr>
        <p:txBody>
          <a:bodyPr wrap="square" rtlCol="0">
            <a:spAutoFit/>
          </a:bodyPr>
          <a:lstStyle/>
          <a:p>
            <a:pPr algn="ctr"/>
            <a:r>
              <a:rPr lang="en-US" sz="2400" dirty="0">
                <a:latin typeface="+mj-lt"/>
                <a:cs typeface="Arial" pitchFamily="34" charset="0"/>
              </a:rPr>
              <a:t>What LOS or POT blockages do you see? </a:t>
            </a:r>
            <a:br>
              <a:rPr lang="en-US" sz="2400" dirty="0">
                <a:latin typeface="+mj-lt"/>
                <a:cs typeface="Arial" pitchFamily="34" charset="0"/>
              </a:rPr>
            </a:br>
            <a:r>
              <a:rPr lang="en-US" sz="2400" dirty="0">
                <a:latin typeface="+mj-lt"/>
                <a:cs typeface="Arial" pitchFamily="34" charset="0"/>
              </a:rPr>
              <a:t>What zones are blocked?  Which are open?</a:t>
            </a:r>
          </a:p>
        </p:txBody>
      </p:sp>
      <p:pic>
        <p:nvPicPr>
          <p:cNvPr id="6" name="Picture 5" descr="IMG_48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2963" y="1397751"/>
            <a:ext cx="6725798" cy="3908636"/>
          </a:xfrm>
          <a:prstGeom prst="rect">
            <a:avLst/>
          </a:prstGeom>
        </p:spPr>
      </p:pic>
      <p:sp>
        <p:nvSpPr>
          <p:cNvPr id="7" name="TextBox 6"/>
          <p:cNvSpPr txBox="1"/>
          <p:nvPr/>
        </p:nvSpPr>
        <p:spPr>
          <a:xfrm>
            <a:off x="161138" y="6392862"/>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334291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14</a:t>
            </a:fld>
            <a:endParaRPr lang="en-US"/>
          </a:p>
        </p:txBody>
      </p:sp>
      <p:sp>
        <p:nvSpPr>
          <p:cNvPr id="5" name="TextBox 4"/>
          <p:cNvSpPr txBox="1"/>
          <p:nvPr/>
        </p:nvSpPr>
        <p:spPr>
          <a:xfrm>
            <a:off x="609600" y="5409209"/>
            <a:ext cx="8077200" cy="830997"/>
          </a:xfrm>
          <a:prstGeom prst="rect">
            <a:avLst/>
          </a:prstGeom>
          <a:noFill/>
        </p:spPr>
        <p:txBody>
          <a:bodyPr wrap="square" rtlCol="0">
            <a:spAutoFit/>
          </a:bodyPr>
          <a:lstStyle/>
          <a:p>
            <a:pPr algn="ctr"/>
            <a:r>
              <a:rPr lang="en-US" sz="2400" dirty="0">
                <a:latin typeface="+mj-lt"/>
                <a:cs typeface="Arial" pitchFamily="34" charset="0"/>
              </a:rPr>
              <a:t>What LOS or POT blockages do you see in your right front zone? How is your front zone?</a:t>
            </a:r>
          </a:p>
        </p:txBody>
      </p:sp>
      <p:pic>
        <p:nvPicPr>
          <p:cNvPr id="3" name="Picture 2" descr="IMG_48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161" y="971518"/>
            <a:ext cx="7426775" cy="4405538"/>
          </a:xfrm>
          <a:prstGeom prst="rect">
            <a:avLst/>
          </a:prstGeom>
        </p:spPr>
      </p:pic>
      <p:sp>
        <p:nvSpPr>
          <p:cNvPr id="7" name="Title 1"/>
          <p:cNvSpPr txBox="1">
            <a:spLocks/>
          </p:cNvSpPr>
          <p:nvPr/>
        </p:nvSpPr>
        <p:spPr>
          <a:xfrm>
            <a:off x="609600" y="128222"/>
            <a:ext cx="8229600" cy="8432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4000" dirty="0">
                <a:solidFill>
                  <a:srgbClr val="C00000"/>
                </a:solidFill>
                <a:latin typeface="+mj-lt"/>
              </a:rPr>
              <a:t>FIND: </a:t>
            </a:r>
            <a:r>
              <a:rPr lang="en-US" sz="3200" dirty="0">
                <a:solidFill>
                  <a:srgbClr val="C00000"/>
                </a:solidFill>
                <a:latin typeface="+mj-lt"/>
              </a:rPr>
              <a:t>LOS and POT Blockages</a:t>
            </a:r>
          </a:p>
        </p:txBody>
      </p:sp>
      <p:sp>
        <p:nvSpPr>
          <p:cNvPr id="6" name="TextBox 5"/>
          <p:cNvSpPr txBox="1"/>
          <p:nvPr/>
        </p:nvSpPr>
        <p:spPr>
          <a:xfrm>
            <a:off x="19161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371437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15</a:t>
            </a:fld>
            <a:endParaRPr lang="en-US"/>
          </a:p>
        </p:txBody>
      </p:sp>
      <p:sp>
        <p:nvSpPr>
          <p:cNvPr id="5" name="TextBox 4"/>
          <p:cNvSpPr txBox="1"/>
          <p:nvPr/>
        </p:nvSpPr>
        <p:spPr>
          <a:xfrm>
            <a:off x="1150706" y="5501676"/>
            <a:ext cx="6791218" cy="461665"/>
          </a:xfrm>
          <a:prstGeom prst="rect">
            <a:avLst/>
          </a:prstGeom>
          <a:noFill/>
        </p:spPr>
        <p:txBody>
          <a:bodyPr wrap="square" rtlCol="0">
            <a:spAutoFit/>
          </a:bodyPr>
          <a:lstStyle/>
          <a:p>
            <a:pPr algn="ctr"/>
            <a:r>
              <a:rPr lang="en-US" sz="2400" dirty="0">
                <a:latin typeface="+mj-lt"/>
                <a:cs typeface="Arial" pitchFamily="34" charset="0"/>
              </a:rPr>
              <a:t>How is your front zone?</a:t>
            </a:r>
          </a:p>
        </p:txBody>
      </p:sp>
      <p:pic>
        <p:nvPicPr>
          <p:cNvPr id="6" name="Picture 5" descr="IMG_483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876" y="1002979"/>
            <a:ext cx="6806294" cy="4426412"/>
          </a:xfrm>
          <a:prstGeom prst="rect">
            <a:avLst/>
          </a:prstGeom>
        </p:spPr>
      </p:pic>
      <p:sp>
        <p:nvSpPr>
          <p:cNvPr id="7" name="Title 1"/>
          <p:cNvSpPr>
            <a:spLocks noGrp="1"/>
          </p:cNvSpPr>
          <p:nvPr>
            <p:ph type="title"/>
          </p:nvPr>
        </p:nvSpPr>
        <p:spPr>
          <a:xfrm>
            <a:off x="1078787" y="274638"/>
            <a:ext cx="6873412" cy="728341"/>
          </a:xfrm>
        </p:spPr>
        <p:txBody>
          <a:bodyPr>
            <a:noAutofit/>
          </a:bodyPr>
          <a:lstStyle/>
          <a:p>
            <a:r>
              <a:rPr lang="en-US" sz="4000" dirty="0">
                <a:solidFill>
                  <a:srgbClr val="C00000"/>
                </a:solidFill>
                <a:latin typeface="+mj-lt"/>
              </a:rPr>
              <a:t>FIND</a:t>
            </a:r>
          </a:p>
        </p:txBody>
      </p:sp>
      <p:sp>
        <p:nvSpPr>
          <p:cNvPr id="8" name="TextBox 7"/>
          <p:cNvSpPr txBox="1"/>
          <p:nvPr/>
        </p:nvSpPr>
        <p:spPr>
          <a:xfrm>
            <a:off x="14081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25017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16</a:t>
            </a:fld>
            <a:endParaRPr lang="en-US"/>
          </a:p>
        </p:txBody>
      </p:sp>
      <p:sp>
        <p:nvSpPr>
          <p:cNvPr id="5" name="TextBox 4"/>
          <p:cNvSpPr txBox="1"/>
          <p:nvPr/>
        </p:nvSpPr>
        <p:spPr>
          <a:xfrm>
            <a:off x="647272" y="5491402"/>
            <a:ext cx="8003568" cy="461665"/>
          </a:xfrm>
          <a:prstGeom prst="rect">
            <a:avLst/>
          </a:prstGeom>
          <a:noFill/>
        </p:spPr>
        <p:txBody>
          <a:bodyPr wrap="square" rtlCol="0">
            <a:spAutoFit/>
          </a:bodyPr>
          <a:lstStyle/>
          <a:p>
            <a:pPr algn="ctr"/>
            <a:r>
              <a:rPr lang="en-US" sz="2400" dirty="0">
                <a:latin typeface="+mj-lt"/>
                <a:cs typeface="Arial" pitchFamily="34" charset="0"/>
              </a:rPr>
              <a:t>How is your right front zone? How is your left front zone?</a:t>
            </a:r>
          </a:p>
        </p:txBody>
      </p:sp>
      <p:pic>
        <p:nvPicPr>
          <p:cNvPr id="3" name="Picture 2"/>
          <p:cNvPicPr>
            <a:picLocks noChangeAspect="1"/>
          </p:cNvPicPr>
          <p:nvPr/>
        </p:nvPicPr>
        <p:blipFill>
          <a:blip r:embed="rId3"/>
          <a:stretch>
            <a:fillRect/>
          </a:stretch>
        </p:blipFill>
        <p:spPr>
          <a:xfrm>
            <a:off x="648609" y="1003319"/>
            <a:ext cx="8038191" cy="4433232"/>
          </a:xfrm>
          <a:prstGeom prst="rect">
            <a:avLst/>
          </a:prstGeom>
        </p:spPr>
      </p:pic>
      <p:sp>
        <p:nvSpPr>
          <p:cNvPr id="7" name="Title 1"/>
          <p:cNvSpPr>
            <a:spLocks noGrp="1"/>
          </p:cNvSpPr>
          <p:nvPr>
            <p:ph type="title"/>
          </p:nvPr>
        </p:nvSpPr>
        <p:spPr>
          <a:xfrm>
            <a:off x="626724" y="135903"/>
            <a:ext cx="8060076" cy="778498"/>
          </a:xfrm>
        </p:spPr>
        <p:txBody>
          <a:bodyPr>
            <a:noAutofit/>
          </a:bodyPr>
          <a:lstStyle/>
          <a:p>
            <a:r>
              <a:rPr lang="en-US" sz="4000" dirty="0">
                <a:solidFill>
                  <a:srgbClr val="C00000"/>
                </a:solidFill>
                <a:latin typeface="+mj-lt"/>
              </a:rPr>
              <a:t>FIND</a:t>
            </a:r>
          </a:p>
        </p:txBody>
      </p:sp>
      <p:sp>
        <p:nvSpPr>
          <p:cNvPr id="6" name="TextBox 5"/>
          <p:cNvSpPr txBox="1"/>
          <p:nvPr/>
        </p:nvSpPr>
        <p:spPr>
          <a:xfrm>
            <a:off x="18145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360599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17</a:t>
            </a:fld>
            <a:endParaRPr lang="en-US"/>
          </a:p>
        </p:txBody>
      </p:sp>
      <p:sp>
        <p:nvSpPr>
          <p:cNvPr id="5" name="TextBox 4"/>
          <p:cNvSpPr txBox="1"/>
          <p:nvPr/>
        </p:nvSpPr>
        <p:spPr>
          <a:xfrm>
            <a:off x="770562" y="5465581"/>
            <a:ext cx="7602877" cy="830997"/>
          </a:xfrm>
          <a:prstGeom prst="rect">
            <a:avLst/>
          </a:prstGeom>
          <a:noFill/>
        </p:spPr>
        <p:txBody>
          <a:bodyPr wrap="square" rtlCol="0">
            <a:spAutoFit/>
          </a:bodyPr>
          <a:lstStyle/>
          <a:p>
            <a:pPr algn="ctr"/>
            <a:r>
              <a:rPr lang="en-US" sz="2400" dirty="0">
                <a:latin typeface="+mj-lt"/>
                <a:cs typeface="Arial" pitchFamily="34" charset="0"/>
              </a:rPr>
              <a:t>How is your right front zone? </a:t>
            </a:r>
            <a:br>
              <a:rPr lang="en-US" sz="2400" dirty="0">
                <a:latin typeface="+mj-lt"/>
                <a:cs typeface="Arial" pitchFamily="34" charset="0"/>
              </a:rPr>
            </a:br>
            <a:r>
              <a:rPr lang="en-US" sz="2400" dirty="0">
                <a:latin typeface="+mj-lt"/>
                <a:cs typeface="Arial" pitchFamily="34" charset="0"/>
              </a:rPr>
              <a:t>How is your left front zone?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5943" t="6401"/>
          <a:stretch/>
        </p:blipFill>
        <p:spPr>
          <a:xfrm>
            <a:off x="866595" y="967519"/>
            <a:ext cx="7534100" cy="4498062"/>
          </a:xfrm>
          <a:prstGeom prst="rect">
            <a:avLst/>
          </a:prstGeom>
        </p:spPr>
      </p:pic>
      <p:sp>
        <p:nvSpPr>
          <p:cNvPr id="7" name="Title 1"/>
          <p:cNvSpPr>
            <a:spLocks noGrp="1"/>
          </p:cNvSpPr>
          <p:nvPr>
            <p:ph type="title"/>
          </p:nvPr>
        </p:nvSpPr>
        <p:spPr>
          <a:xfrm>
            <a:off x="883578" y="152870"/>
            <a:ext cx="7500134" cy="826281"/>
          </a:xfrm>
        </p:spPr>
        <p:txBody>
          <a:bodyPr>
            <a:noAutofit/>
          </a:bodyPr>
          <a:lstStyle/>
          <a:p>
            <a:r>
              <a:rPr lang="en-US" sz="4000" dirty="0">
                <a:solidFill>
                  <a:srgbClr val="C00000"/>
                </a:solidFill>
                <a:latin typeface="+mj-lt"/>
              </a:rPr>
              <a:t>FIND</a:t>
            </a:r>
          </a:p>
        </p:txBody>
      </p:sp>
      <p:sp>
        <p:nvSpPr>
          <p:cNvPr id="8" name="TextBox 7"/>
          <p:cNvSpPr txBox="1"/>
          <p:nvPr/>
        </p:nvSpPr>
        <p:spPr>
          <a:xfrm>
            <a:off x="13065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22682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18</a:t>
            </a:fld>
            <a:endParaRPr lang="en-US"/>
          </a:p>
        </p:txBody>
      </p:sp>
      <p:sp>
        <p:nvSpPr>
          <p:cNvPr id="5" name="TextBox 4"/>
          <p:cNvSpPr txBox="1"/>
          <p:nvPr/>
        </p:nvSpPr>
        <p:spPr>
          <a:xfrm>
            <a:off x="987219" y="5147224"/>
            <a:ext cx="7098544" cy="830997"/>
          </a:xfrm>
          <a:prstGeom prst="rect">
            <a:avLst/>
          </a:prstGeom>
          <a:noFill/>
        </p:spPr>
        <p:txBody>
          <a:bodyPr wrap="square" rtlCol="0">
            <a:spAutoFit/>
          </a:bodyPr>
          <a:lstStyle/>
          <a:p>
            <a:pPr algn="ctr"/>
            <a:r>
              <a:rPr lang="en-US" sz="2400" dirty="0">
                <a:latin typeface="+mj-lt"/>
                <a:cs typeface="Arial" pitchFamily="34" charset="0"/>
              </a:rPr>
              <a:t>How is your right front zone? </a:t>
            </a:r>
            <a:br>
              <a:rPr lang="en-US" sz="2400" dirty="0">
                <a:latin typeface="+mj-lt"/>
                <a:cs typeface="Arial" pitchFamily="34" charset="0"/>
              </a:rPr>
            </a:br>
            <a:r>
              <a:rPr lang="en-US" sz="2400" dirty="0">
                <a:latin typeface="+mj-lt"/>
                <a:cs typeface="Arial" pitchFamily="34" charset="0"/>
              </a:rPr>
              <a:t>How is your left front zone? How is your front zone?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9348" b="9664"/>
          <a:stretch/>
        </p:blipFill>
        <p:spPr>
          <a:xfrm>
            <a:off x="987218" y="1001540"/>
            <a:ext cx="7066823" cy="4145684"/>
          </a:xfrm>
          <a:prstGeom prst="rect">
            <a:avLst/>
          </a:prstGeom>
        </p:spPr>
      </p:pic>
      <p:sp>
        <p:nvSpPr>
          <p:cNvPr id="7" name="Title 1"/>
          <p:cNvSpPr>
            <a:spLocks noGrp="1"/>
          </p:cNvSpPr>
          <p:nvPr>
            <p:ph type="title"/>
          </p:nvPr>
        </p:nvSpPr>
        <p:spPr>
          <a:xfrm>
            <a:off x="1006868" y="274638"/>
            <a:ext cx="7027524" cy="670584"/>
          </a:xfrm>
        </p:spPr>
        <p:txBody>
          <a:bodyPr>
            <a:noAutofit/>
          </a:bodyPr>
          <a:lstStyle/>
          <a:p>
            <a:r>
              <a:rPr lang="en-US" sz="4000" dirty="0">
                <a:solidFill>
                  <a:srgbClr val="C00000"/>
                </a:solidFill>
                <a:latin typeface="+mj-lt"/>
              </a:rPr>
              <a:t>FIND</a:t>
            </a:r>
          </a:p>
        </p:txBody>
      </p:sp>
      <p:sp>
        <p:nvSpPr>
          <p:cNvPr id="6" name="TextBox 5"/>
          <p:cNvSpPr txBox="1"/>
          <p:nvPr/>
        </p:nvSpPr>
        <p:spPr>
          <a:xfrm>
            <a:off x="15097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27510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19</a:t>
            </a:fld>
            <a:endParaRPr lang="en-US"/>
          </a:p>
        </p:txBody>
      </p:sp>
      <p:sp>
        <p:nvSpPr>
          <p:cNvPr id="5" name="TextBox 4"/>
          <p:cNvSpPr txBox="1"/>
          <p:nvPr/>
        </p:nvSpPr>
        <p:spPr>
          <a:xfrm>
            <a:off x="341615" y="5421600"/>
            <a:ext cx="8393987" cy="461665"/>
          </a:xfrm>
          <a:prstGeom prst="rect">
            <a:avLst/>
          </a:prstGeom>
          <a:noFill/>
        </p:spPr>
        <p:txBody>
          <a:bodyPr wrap="square" rtlCol="0">
            <a:spAutoFit/>
          </a:bodyPr>
          <a:lstStyle/>
          <a:p>
            <a:pPr algn="ctr"/>
            <a:r>
              <a:rPr lang="en-US" sz="2400" dirty="0">
                <a:latin typeface="+mj-lt"/>
                <a:cs typeface="Arial" pitchFamily="34" charset="0"/>
              </a:rPr>
              <a:t>How is your front zone? How is your left front zone?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6260" t="5785" r="2776" b="8902"/>
          <a:stretch/>
        </p:blipFill>
        <p:spPr>
          <a:xfrm>
            <a:off x="417793" y="1231428"/>
            <a:ext cx="8317809" cy="4087521"/>
          </a:xfrm>
          <a:prstGeom prst="rect">
            <a:avLst/>
          </a:prstGeom>
        </p:spPr>
      </p:pic>
      <p:sp>
        <p:nvSpPr>
          <p:cNvPr id="7" name="Title 1"/>
          <p:cNvSpPr>
            <a:spLocks noGrp="1"/>
          </p:cNvSpPr>
          <p:nvPr>
            <p:ph type="title"/>
          </p:nvPr>
        </p:nvSpPr>
        <p:spPr>
          <a:xfrm>
            <a:off x="390418" y="193039"/>
            <a:ext cx="8296382" cy="741909"/>
          </a:xfrm>
        </p:spPr>
        <p:txBody>
          <a:bodyPr>
            <a:noAutofit/>
          </a:bodyPr>
          <a:lstStyle/>
          <a:p>
            <a:r>
              <a:rPr lang="en-US" sz="4000" dirty="0">
                <a:solidFill>
                  <a:srgbClr val="C00000"/>
                </a:solidFill>
                <a:latin typeface="+mj-lt"/>
              </a:rPr>
              <a:t>FIND</a:t>
            </a:r>
          </a:p>
        </p:txBody>
      </p:sp>
      <p:sp>
        <p:nvSpPr>
          <p:cNvPr id="8" name="TextBox 7"/>
          <p:cNvSpPr txBox="1"/>
          <p:nvPr/>
        </p:nvSpPr>
        <p:spPr>
          <a:xfrm>
            <a:off x="20177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48939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9441"/>
          </a:xfrm>
        </p:spPr>
        <p:txBody>
          <a:bodyPr>
            <a:normAutofit fontScale="90000"/>
          </a:bodyPr>
          <a:lstStyle/>
          <a:p>
            <a:r>
              <a:rPr lang="en-US" sz="4000" dirty="0">
                <a:solidFill>
                  <a:srgbClr val="C00000"/>
                </a:solidFill>
                <a:latin typeface="+mj-lt"/>
              </a:rPr>
              <a:t>Two Objects - Same Space</a:t>
            </a:r>
          </a:p>
        </p:txBody>
      </p:sp>
      <p:sp>
        <p:nvSpPr>
          <p:cNvPr id="4" name="Slide Number Placeholder 3"/>
          <p:cNvSpPr>
            <a:spLocks noGrp="1"/>
          </p:cNvSpPr>
          <p:nvPr>
            <p:ph type="sldNum" sz="quarter" idx="12"/>
          </p:nvPr>
        </p:nvSpPr>
        <p:spPr/>
        <p:txBody>
          <a:bodyPr/>
          <a:lstStyle/>
          <a:p>
            <a:fld id="{CD1FEDFF-1642-AE44-8FD5-41B1D86BAC91}" type="slidenum">
              <a:rPr lang="en-US" smtClean="0"/>
              <a:pPr/>
              <a:t>2</a:t>
            </a:fld>
            <a:endParaRPr lang="en-US"/>
          </a:p>
        </p:txBody>
      </p:sp>
      <p:pic>
        <p:nvPicPr>
          <p:cNvPr id="3" name="Picture 2" descr="dreamstime_m_226489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1249" y="3816261"/>
            <a:ext cx="3581501" cy="2387668"/>
          </a:xfrm>
          <a:prstGeom prst="rect">
            <a:avLst/>
          </a:prstGeom>
        </p:spPr>
      </p:pic>
      <p:pic>
        <p:nvPicPr>
          <p:cNvPr id="10" name="Picture 9" descr="dreamstime_m_1244773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1776" y="1060491"/>
            <a:ext cx="3905024" cy="2603350"/>
          </a:xfrm>
          <a:prstGeom prst="rect">
            <a:avLst/>
          </a:prstGeom>
        </p:spPr>
      </p:pic>
      <p:pic>
        <p:nvPicPr>
          <p:cNvPr id="5" name="Picture 4" descr="Buffalo and Ca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049335"/>
            <a:ext cx="3921760" cy="2614506"/>
          </a:xfrm>
          <a:prstGeom prst="rect">
            <a:avLst/>
          </a:prstGeom>
        </p:spPr>
      </p:pic>
    </p:spTree>
    <p:extLst>
      <p:ext uri="{BB962C8B-B14F-4D97-AF65-F5344CB8AC3E}">
        <p14:creationId xmlns:p14="http://schemas.microsoft.com/office/powerpoint/2010/main" val="18302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20</a:t>
            </a:fld>
            <a:endParaRPr lang="en-US"/>
          </a:p>
        </p:txBody>
      </p:sp>
      <p:sp>
        <p:nvSpPr>
          <p:cNvPr id="5" name="TextBox 4"/>
          <p:cNvSpPr txBox="1"/>
          <p:nvPr/>
        </p:nvSpPr>
        <p:spPr>
          <a:xfrm>
            <a:off x="616450" y="5296193"/>
            <a:ext cx="7705617" cy="830997"/>
          </a:xfrm>
          <a:prstGeom prst="rect">
            <a:avLst/>
          </a:prstGeom>
          <a:noFill/>
        </p:spPr>
        <p:txBody>
          <a:bodyPr wrap="square" rtlCol="0">
            <a:spAutoFit/>
          </a:bodyPr>
          <a:lstStyle/>
          <a:p>
            <a:pPr algn="ctr"/>
            <a:r>
              <a:rPr lang="en-US" sz="2400" dirty="0">
                <a:latin typeface="+mj-lt"/>
                <a:cs typeface="Arial" pitchFamily="34" charset="0"/>
              </a:rPr>
              <a:t>How is your front zone? </a:t>
            </a:r>
            <a:br>
              <a:rPr lang="en-US" sz="2400" dirty="0">
                <a:latin typeface="+mj-lt"/>
                <a:cs typeface="Arial" pitchFamily="34" charset="0"/>
              </a:rPr>
            </a:br>
            <a:r>
              <a:rPr lang="en-US" sz="2400" dirty="0">
                <a:latin typeface="+mj-lt"/>
                <a:cs typeface="Arial" pitchFamily="34" charset="0"/>
              </a:rPr>
              <a:t>How is your target area?</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8999" r="6297" b="15958"/>
          <a:stretch/>
        </p:blipFill>
        <p:spPr>
          <a:xfrm>
            <a:off x="611807" y="1209984"/>
            <a:ext cx="7745402" cy="4055387"/>
          </a:xfrm>
          <a:prstGeom prst="rect">
            <a:avLst/>
          </a:prstGeom>
        </p:spPr>
      </p:pic>
      <p:sp>
        <p:nvSpPr>
          <p:cNvPr id="7" name="Title 1"/>
          <p:cNvSpPr>
            <a:spLocks noGrp="1"/>
          </p:cNvSpPr>
          <p:nvPr>
            <p:ph type="title"/>
          </p:nvPr>
        </p:nvSpPr>
        <p:spPr>
          <a:xfrm>
            <a:off x="657547" y="125230"/>
            <a:ext cx="7715892" cy="953557"/>
          </a:xfrm>
        </p:spPr>
        <p:txBody>
          <a:bodyPr>
            <a:noAutofit/>
          </a:bodyPr>
          <a:lstStyle/>
          <a:p>
            <a:r>
              <a:rPr lang="en-US" sz="4000" dirty="0">
                <a:solidFill>
                  <a:srgbClr val="C00000"/>
                </a:solidFill>
                <a:latin typeface="+mj-lt"/>
              </a:rPr>
              <a:t>FIND</a:t>
            </a:r>
          </a:p>
        </p:txBody>
      </p:sp>
      <p:sp>
        <p:nvSpPr>
          <p:cNvPr id="6" name="TextBox 5"/>
          <p:cNvSpPr txBox="1"/>
          <p:nvPr/>
        </p:nvSpPr>
        <p:spPr>
          <a:xfrm>
            <a:off x="11033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390782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21</a:t>
            </a:fld>
            <a:endParaRPr lang="en-US"/>
          </a:p>
        </p:txBody>
      </p:sp>
      <p:sp>
        <p:nvSpPr>
          <p:cNvPr id="5" name="TextBox 4"/>
          <p:cNvSpPr txBox="1"/>
          <p:nvPr/>
        </p:nvSpPr>
        <p:spPr>
          <a:xfrm>
            <a:off x="648432" y="5239821"/>
            <a:ext cx="7879119" cy="830997"/>
          </a:xfrm>
          <a:prstGeom prst="rect">
            <a:avLst/>
          </a:prstGeom>
          <a:noFill/>
        </p:spPr>
        <p:txBody>
          <a:bodyPr wrap="square" rtlCol="0">
            <a:spAutoFit/>
          </a:bodyPr>
          <a:lstStyle/>
          <a:p>
            <a:pPr algn="ctr"/>
            <a:r>
              <a:rPr lang="en-US" sz="2400" dirty="0">
                <a:latin typeface="+mj-lt"/>
                <a:cs typeface="Arial" pitchFamily="34" charset="0"/>
              </a:rPr>
              <a:t>How is your front zone? </a:t>
            </a:r>
            <a:br>
              <a:rPr lang="en-US" sz="2400" dirty="0">
                <a:latin typeface="+mj-lt"/>
                <a:cs typeface="Arial" pitchFamily="34" charset="0"/>
              </a:rPr>
            </a:br>
            <a:r>
              <a:rPr lang="en-US" sz="2400" dirty="0">
                <a:latin typeface="+mj-lt"/>
                <a:cs typeface="Arial" pitchFamily="34" charset="0"/>
              </a:rPr>
              <a:t>How is your target area?</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490" y="1040228"/>
            <a:ext cx="7863964" cy="4145683"/>
          </a:xfrm>
          <a:prstGeom prst="rect">
            <a:avLst/>
          </a:prstGeom>
        </p:spPr>
      </p:pic>
      <p:sp>
        <p:nvSpPr>
          <p:cNvPr id="7" name="Title 1"/>
          <p:cNvSpPr>
            <a:spLocks noGrp="1"/>
          </p:cNvSpPr>
          <p:nvPr>
            <p:ph type="title"/>
          </p:nvPr>
        </p:nvSpPr>
        <p:spPr>
          <a:xfrm>
            <a:off x="616450" y="114558"/>
            <a:ext cx="7870004" cy="871761"/>
          </a:xfrm>
        </p:spPr>
        <p:txBody>
          <a:bodyPr>
            <a:noAutofit/>
          </a:bodyPr>
          <a:lstStyle/>
          <a:p>
            <a:r>
              <a:rPr lang="en-US" sz="4000" dirty="0">
                <a:solidFill>
                  <a:srgbClr val="C00000"/>
                </a:solidFill>
                <a:latin typeface="+mj-lt"/>
              </a:rPr>
              <a:t>FIND</a:t>
            </a:r>
          </a:p>
        </p:txBody>
      </p:sp>
      <p:sp>
        <p:nvSpPr>
          <p:cNvPr id="8" name="TextBox 7"/>
          <p:cNvSpPr txBox="1"/>
          <p:nvPr/>
        </p:nvSpPr>
        <p:spPr>
          <a:xfrm>
            <a:off x="23225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477085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22</a:t>
            </a:fld>
            <a:endParaRPr lang="en-US"/>
          </a:p>
        </p:txBody>
      </p:sp>
      <p:sp>
        <p:nvSpPr>
          <p:cNvPr id="5" name="TextBox 4"/>
          <p:cNvSpPr txBox="1"/>
          <p:nvPr/>
        </p:nvSpPr>
        <p:spPr>
          <a:xfrm>
            <a:off x="182880" y="4993701"/>
            <a:ext cx="8503919" cy="830997"/>
          </a:xfrm>
          <a:prstGeom prst="rect">
            <a:avLst/>
          </a:prstGeom>
          <a:noFill/>
        </p:spPr>
        <p:txBody>
          <a:bodyPr wrap="square" rtlCol="0">
            <a:spAutoFit/>
          </a:bodyPr>
          <a:lstStyle/>
          <a:p>
            <a:pPr algn="ctr"/>
            <a:r>
              <a:rPr lang="en-US" sz="2400" dirty="0">
                <a:latin typeface="+mj-lt"/>
                <a:cs typeface="Arial" pitchFamily="34" charset="0"/>
              </a:rPr>
              <a:t>What LOS POT blockages do you see? How is your left front zone? How is your target area?</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2618" b="20144"/>
          <a:stretch/>
        </p:blipFill>
        <p:spPr>
          <a:xfrm>
            <a:off x="480803" y="886547"/>
            <a:ext cx="7990239" cy="4091512"/>
          </a:xfrm>
          <a:prstGeom prst="rect">
            <a:avLst/>
          </a:prstGeom>
        </p:spPr>
      </p:pic>
      <p:sp>
        <p:nvSpPr>
          <p:cNvPr id="7" name="Title 1"/>
          <p:cNvSpPr>
            <a:spLocks noGrp="1"/>
          </p:cNvSpPr>
          <p:nvPr>
            <p:ph type="title"/>
          </p:nvPr>
        </p:nvSpPr>
        <p:spPr>
          <a:xfrm>
            <a:off x="457200" y="50527"/>
            <a:ext cx="8060076" cy="853600"/>
          </a:xfrm>
        </p:spPr>
        <p:txBody>
          <a:bodyPr>
            <a:noAutofit/>
          </a:bodyPr>
          <a:lstStyle/>
          <a:p>
            <a:r>
              <a:rPr lang="en-US" sz="4000" dirty="0">
                <a:solidFill>
                  <a:srgbClr val="C00000"/>
                </a:solidFill>
                <a:latin typeface="+mj-lt"/>
              </a:rPr>
              <a:t>FIND</a:t>
            </a:r>
          </a:p>
        </p:txBody>
      </p:sp>
      <p:sp>
        <p:nvSpPr>
          <p:cNvPr id="6" name="TextBox 5"/>
          <p:cNvSpPr txBox="1"/>
          <p:nvPr/>
        </p:nvSpPr>
        <p:spPr>
          <a:xfrm>
            <a:off x="27289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181582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174" y="274638"/>
            <a:ext cx="7900827" cy="989083"/>
          </a:xfrm>
        </p:spPr>
        <p:txBody>
          <a:bodyPr>
            <a:normAutofit/>
          </a:bodyPr>
          <a:lstStyle/>
          <a:p>
            <a:r>
              <a:rPr lang="en-US" sz="4000" dirty="0">
                <a:solidFill>
                  <a:srgbClr val="C00000"/>
                </a:solidFill>
                <a:latin typeface="+mj-lt"/>
              </a:rPr>
              <a:t>SOLVE</a:t>
            </a:r>
          </a:p>
        </p:txBody>
      </p:sp>
      <p:sp>
        <p:nvSpPr>
          <p:cNvPr id="3" name="Content Placeholder 2"/>
          <p:cNvSpPr>
            <a:spLocks noGrp="1"/>
          </p:cNvSpPr>
          <p:nvPr>
            <p:ph idx="1"/>
          </p:nvPr>
        </p:nvSpPr>
        <p:spPr>
          <a:xfrm>
            <a:off x="914399" y="1428109"/>
            <a:ext cx="7274103" cy="3678148"/>
          </a:xfrm>
        </p:spPr>
        <p:txBody>
          <a:bodyPr>
            <a:normAutofit/>
          </a:bodyPr>
          <a:lstStyle/>
          <a:p>
            <a:r>
              <a:rPr lang="en-US" sz="2800" dirty="0">
                <a:latin typeface="+mj-lt"/>
                <a:cs typeface="Arial" pitchFamily="34" charset="0"/>
              </a:rPr>
              <a:t>Before acting, check the condition of the related zone or zones.</a:t>
            </a:r>
          </a:p>
          <a:p>
            <a:r>
              <a:rPr lang="en-US" sz="2800" dirty="0">
                <a:latin typeface="+mj-lt"/>
                <a:cs typeface="Arial" pitchFamily="34" charset="0"/>
              </a:rPr>
              <a:t>Determine the actions you will take.</a:t>
            </a:r>
          </a:p>
          <a:p>
            <a:endParaRPr lang="en-US" sz="2800" dirty="0">
              <a:latin typeface="+mj-lt"/>
              <a:cs typeface="Arial" pitchFamily="34" charset="0"/>
            </a:endParaRPr>
          </a:p>
          <a:p>
            <a:pPr marL="0" indent="0" algn="ctr">
              <a:buNone/>
            </a:pPr>
            <a:r>
              <a:rPr lang="en-US" sz="2800" i="1" dirty="0">
                <a:latin typeface="+mj-lt"/>
                <a:cs typeface="Arial" pitchFamily="34" charset="0"/>
              </a:rPr>
              <a:t>It’s all about creating </a:t>
            </a:r>
            <a:r>
              <a:rPr lang="en-US" sz="2800" b="1" i="1" dirty="0">
                <a:latin typeface="+mj-lt"/>
                <a:cs typeface="Arial" pitchFamily="34" charset="0"/>
              </a:rPr>
              <a:t>time and space </a:t>
            </a:r>
            <a:r>
              <a:rPr lang="en-US" sz="2800" i="1" dirty="0">
                <a:latin typeface="+mj-lt"/>
                <a:cs typeface="Arial" pitchFamily="34" charset="0"/>
              </a:rPr>
              <a:t>and having some </a:t>
            </a:r>
            <a:r>
              <a:rPr lang="en-US" sz="2800" i="1" u="sng" dirty="0">
                <a:latin typeface="+mj-lt"/>
                <a:cs typeface="Arial" pitchFamily="34" charset="0"/>
              </a:rPr>
              <a:t>place to safely move into</a:t>
            </a:r>
            <a:r>
              <a:rPr lang="en-US" sz="2800" i="1" dirty="0">
                <a:latin typeface="+mj-lt"/>
                <a:cs typeface="Arial" pitchFamily="34" charset="0"/>
              </a:rPr>
              <a:t>.</a:t>
            </a:r>
          </a:p>
        </p:txBody>
      </p:sp>
      <p:sp>
        <p:nvSpPr>
          <p:cNvPr id="4" name="Slide Number Placeholder 3"/>
          <p:cNvSpPr>
            <a:spLocks noGrp="1"/>
          </p:cNvSpPr>
          <p:nvPr>
            <p:ph type="sldNum" sz="quarter" idx="12"/>
          </p:nvPr>
        </p:nvSpPr>
        <p:spPr/>
        <p:txBody>
          <a:bodyPr/>
          <a:lstStyle/>
          <a:p>
            <a:fld id="{CD1FEDFF-1642-AE44-8FD5-41B1D86BAC91}" type="slidenum">
              <a:rPr lang="en-US" smtClean="0"/>
              <a:pPr/>
              <a:t>23</a:t>
            </a:fld>
            <a:endParaRPr lang="en-US"/>
          </a:p>
        </p:txBody>
      </p:sp>
      <p:sp>
        <p:nvSpPr>
          <p:cNvPr id="5" name="TextBox 4"/>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0585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361"/>
          </a:xfrm>
        </p:spPr>
        <p:txBody>
          <a:bodyPr>
            <a:normAutofit/>
          </a:bodyPr>
          <a:lstStyle/>
          <a:p>
            <a:r>
              <a:rPr lang="en-US" sz="4000" dirty="0">
                <a:latin typeface="+mj-lt"/>
              </a:rPr>
              <a:t>Six Zones Around a Car</a:t>
            </a:r>
          </a:p>
        </p:txBody>
      </p:sp>
      <p:sp>
        <p:nvSpPr>
          <p:cNvPr id="3" name="Slide Number Placeholder 2"/>
          <p:cNvSpPr>
            <a:spLocks noGrp="1"/>
          </p:cNvSpPr>
          <p:nvPr>
            <p:ph type="sldNum" sz="quarter" idx="12"/>
          </p:nvPr>
        </p:nvSpPr>
        <p:spPr/>
        <p:txBody>
          <a:bodyPr/>
          <a:lstStyle/>
          <a:p>
            <a:fld id="{CD1FEDFF-1642-AE44-8FD5-41B1D86BAC91}" type="slidenum">
              <a:rPr lang="en-US" smtClean="0"/>
              <a:pPr/>
              <a:t>24</a:t>
            </a:fld>
            <a:endParaRPr lang="en-US"/>
          </a:p>
        </p:txBody>
      </p:sp>
      <p:grpSp>
        <p:nvGrpSpPr>
          <p:cNvPr id="19" name="Group 18"/>
          <p:cNvGrpSpPr/>
          <p:nvPr/>
        </p:nvGrpSpPr>
        <p:grpSpPr>
          <a:xfrm>
            <a:off x="457200" y="2495446"/>
            <a:ext cx="8531400" cy="2665385"/>
            <a:chOff x="457200" y="2495446"/>
            <a:chExt cx="8531400" cy="2665385"/>
          </a:xfrm>
        </p:grpSpPr>
        <p:cxnSp>
          <p:nvCxnSpPr>
            <p:cNvPr id="7" name="Straight Connector 6"/>
            <p:cNvCxnSpPr>
              <a:stCxn id="5" idx="0"/>
              <a:endCxn id="5" idx="2"/>
            </p:cNvCxnSpPr>
            <p:nvPr/>
          </p:nvCxnSpPr>
          <p:spPr>
            <a:xfrm>
              <a:off x="4722900" y="2495446"/>
              <a:ext cx="0" cy="2665385"/>
            </a:xfrm>
            <a:prstGeom prst="line">
              <a:avLst/>
            </a:prstGeom>
            <a:ln/>
          </p:spPr>
          <p:style>
            <a:lnRef idx="1">
              <a:schemeClr val="dk1"/>
            </a:lnRef>
            <a:fillRef idx="0">
              <a:schemeClr val="dk1"/>
            </a:fillRef>
            <a:effectRef idx="0">
              <a:schemeClr val="dk1"/>
            </a:effectRef>
            <a:fontRef idx="minor">
              <a:schemeClr val="tx1"/>
            </a:fontRef>
          </p:style>
        </p:cxnSp>
        <p:pic>
          <p:nvPicPr>
            <p:cNvPr id="4" name="Picture 3" descr="Camry_v01j_Top_50RGB_glass_90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702765" y="3318151"/>
              <a:ext cx="2060447" cy="883408"/>
            </a:xfrm>
            <a:prstGeom prst="rect">
              <a:avLst/>
            </a:prstGeom>
          </p:spPr>
        </p:pic>
        <p:sp>
          <p:nvSpPr>
            <p:cNvPr id="5" name="Rectangle 4"/>
            <p:cNvSpPr/>
            <p:nvPr/>
          </p:nvSpPr>
          <p:spPr>
            <a:xfrm>
              <a:off x="457200" y="2495446"/>
              <a:ext cx="8531400" cy="26653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7200" y="3318151"/>
              <a:ext cx="8531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57200" y="4201744"/>
              <a:ext cx="8531400" cy="0"/>
            </a:xfrm>
            <a:prstGeom prst="line">
              <a:avLst/>
            </a:prstGeom>
          </p:spPr>
          <p:style>
            <a:lnRef idx="1">
              <a:schemeClr val="dk1"/>
            </a:lnRef>
            <a:fillRef idx="0">
              <a:schemeClr val="dk1"/>
            </a:fillRef>
            <a:effectRef idx="0">
              <a:schemeClr val="dk1"/>
            </a:effectRef>
            <a:fontRef idx="minor">
              <a:schemeClr val="tx1"/>
            </a:fontRef>
          </p:style>
        </p:cxnSp>
      </p:grpSp>
      <p:sp>
        <p:nvSpPr>
          <p:cNvPr id="12" name="TextBox 11"/>
          <p:cNvSpPr txBox="1"/>
          <p:nvPr/>
        </p:nvSpPr>
        <p:spPr>
          <a:xfrm>
            <a:off x="536632" y="2593834"/>
            <a:ext cx="813894" cy="646331"/>
          </a:xfrm>
          <a:prstGeom prst="rect">
            <a:avLst/>
          </a:prstGeom>
          <a:noFill/>
        </p:spPr>
        <p:txBody>
          <a:bodyPr wrap="square" rtlCol="0">
            <a:spAutoFit/>
          </a:bodyPr>
          <a:lstStyle/>
          <a:p>
            <a:r>
              <a:rPr lang="en-US" dirty="0"/>
              <a:t>Right Front</a:t>
            </a:r>
          </a:p>
        </p:txBody>
      </p:sp>
      <p:sp>
        <p:nvSpPr>
          <p:cNvPr id="13" name="TextBox 12"/>
          <p:cNvSpPr txBox="1"/>
          <p:nvPr/>
        </p:nvSpPr>
        <p:spPr>
          <a:xfrm>
            <a:off x="563817" y="4347254"/>
            <a:ext cx="813894" cy="646331"/>
          </a:xfrm>
          <a:prstGeom prst="rect">
            <a:avLst/>
          </a:prstGeom>
          <a:noFill/>
        </p:spPr>
        <p:txBody>
          <a:bodyPr wrap="square" rtlCol="0">
            <a:spAutoFit/>
          </a:bodyPr>
          <a:lstStyle/>
          <a:p>
            <a:r>
              <a:rPr lang="en-US" dirty="0"/>
              <a:t>Left</a:t>
            </a:r>
          </a:p>
          <a:p>
            <a:r>
              <a:rPr lang="en-US" dirty="0"/>
              <a:t>Front</a:t>
            </a:r>
          </a:p>
        </p:txBody>
      </p:sp>
      <p:sp>
        <p:nvSpPr>
          <p:cNvPr id="14" name="TextBox 13"/>
          <p:cNvSpPr txBox="1"/>
          <p:nvPr/>
        </p:nvSpPr>
        <p:spPr>
          <a:xfrm>
            <a:off x="554520" y="3551214"/>
            <a:ext cx="813894" cy="369332"/>
          </a:xfrm>
          <a:prstGeom prst="rect">
            <a:avLst/>
          </a:prstGeom>
          <a:noFill/>
        </p:spPr>
        <p:txBody>
          <a:bodyPr wrap="square" rtlCol="0">
            <a:spAutoFit/>
          </a:bodyPr>
          <a:lstStyle/>
          <a:p>
            <a:r>
              <a:rPr lang="en-US" dirty="0"/>
              <a:t>Front</a:t>
            </a:r>
          </a:p>
        </p:txBody>
      </p:sp>
      <p:sp>
        <p:nvSpPr>
          <p:cNvPr id="15" name="TextBox 14"/>
          <p:cNvSpPr txBox="1"/>
          <p:nvPr/>
        </p:nvSpPr>
        <p:spPr>
          <a:xfrm>
            <a:off x="8049846" y="2593834"/>
            <a:ext cx="813894" cy="646331"/>
          </a:xfrm>
          <a:prstGeom prst="rect">
            <a:avLst/>
          </a:prstGeom>
          <a:noFill/>
        </p:spPr>
        <p:txBody>
          <a:bodyPr wrap="square" rtlCol="0">
            <a:spAutoFit/>
          </a:bodyPr>
          <a:lstStyle/>
          <a:p>
            <a:r>
              <a:rPr lang="en-US" dirty="0"/>
              <a:t>Right Rear</a:t>
            </a:r>
          </a:p>
        </p:txBody>
      </p:sp>
      <p:sp>
        <p:nvSpPr>
          <p:cNvPr id="16" name="TextBox 15"/>
          <p:cNvSpPr txBox="1"/>
          <p:nvPr/>
        </p:nvSpPr>
        <p:spPr>
          <a:xfrm>
            <a:off x="8049846" y="4332062"/>
            <a:ext cx="813894" cy="646331"/>
          </a:xfrm>
          <a:prstGeom prst="rect">
            <a:avLst/>
          </a:prstGeom>
          <a:noFill/>
        </p:spPr>
        <p:txBody>
          <a:bodyPr wrap="square" rtlCol="0">
            <a:spAutoFit/>
          </a:bodyPr>
          <a:lstStyle/>
          <a:p>
            <a:r>
              <a:rPr lang="en-US" dirty="0"/>
              <a:t>Left</a:t>
            </a:r>
          </a:p>
          <a:p>
            <a:r>
              <a:rPr lang="en-US" dirty="0"/>
              <a:t>Rear</a:t>
            </a:r>
          </a:p>
        </p:txBody>
      </p:sp>
      <p:sp>
        <p:nvSpPr>
          <p:cNvPr id="17" name="TextBox 16"/>
          <p:cNvSpPr txBox="1"/>
          <p:nvPr/>
        </p:nvSpPr>
        <p:spPr>
          <a:xfrm>
            <a:off x="8041256" y="3538018"/>
            <a:ext cx="813894" cy="369332"/>
          </a:xfrm>
          <a:prstGeom prst="rect">
            <a:avLst/>
          </a:prstGeom>
          <a:noFill/>
        </p:spPr>
        <p:txBody>
          <a:bodyPr wrap="square" rtlCol="0">
            <a:spAutoFit/>
          </a:bodyPr>
          <a:lstStyle/>
          <a:p>
            <a:r>
              <a:rPr lang="en-US" dirty="0"/>
              <a:t>Rear</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35" y="3344160"/>
            <a:ext cx="892076" cy="892076"/>
          </a:xfrm>
          <a:prstGeom prst="rect">
            <a:avLst/>
          </a:prstGeom>
        </p:spPr>
      </p:pic>
      <p:pic>
        <p:nvPicPr>
          <p:cNvPr id="9" name="Picture 8"/>
          <p:cNvPicPr>
            <a:picLocks noChangeAspect="1"/>
          </p:cNvPicPr>
          <p:nvPr/>
        </p:nvPicPr>
        <p:blipFill>
          <a:blip r:embed="rId5"/>
          <a:stretch>
            <a:fillRect/>
          </a:stretch>
        </p:blipFill>
        <p:spPr>
          <a:xfrm>
            <a:off x="369998" y="1979594"/>
            <a:ext cx="980528" cy="1364566"/>
          </a:xfrm>
          <a:prstGeom prst="rect">
            <a:avLst/>
          </a:prstGeom>
        </p:spPr>
      </p:pic>
      <p:sp>
        <p:nvSpPr>
          <p:cNvPr id="6" name="Donut 5"/>
          <p:cNvSpPr/>
          <p:nvPr/>
        </p:nvSpPr>
        <p:spPr>
          <a:xfrm>
            <a:off x="7783615" y="3239301"/>
            <a:ext cx="1164751" cy="1071523"/>
          </a:xfrm>
          <a:prstGeom prst="donut">
            <a:avLst>
              <a:gd name="adj" fmla="val 1016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7807841" y="4149008"/>
            <a:ext cx="1164751" cy="1071523"/>
          </a:xfrm>
          <a:prstGeom prst="donut">
            <a:avLst>
              <a:gd name="adj" fmla="val 1016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306178" y="4178918"/>
            <a:ext cx="1164751" cy="1071523"/>
          </a:xfrm>
          <a:prstGeom prst="donut">
            <a:avLst>
              <a:gd name="adj" fmla="val 1016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916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40656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54" y="274638"/>
            <a:ext cx="6780944" cy="955069"/>
          </a:xfrm>
        </p:spPr>
        <p:txBody>
          <a:bodyPr>
            <a:noAutofit/>
          </a:bodyPr>
          <a:lstStyle/>
          <a:p>
            <a:r>
              <a:rPr lang="en-US" sz="4000" dirty="0">
                <a:solidFill>
                  <a:srgbClr val="C00000"/>
                </a:solidFill>
                <a:latin typeface="+mj-lt"/>
              </a:rPr>
              <a:t>SOLVE: </a:t>
            </a:r>
            <a:r>
              <a:rPr lang="en-US" sz="3200" dirty="0">
                <a:solidFill>
                  <a:srgbClr val="C00000"/>
                </a:solidFill>
                <a:latin typeface="+mj-lt"/>
              </a:rPr>
              <a:t>Line-of-Sight and </a:t>
            </a:r>
            <a:br>
              <a:rPr lang="en-US" sz="3200" dirty="0">
                <a:solidFill>
                  <a:srgbClr val="C00000"/>
                </a:solidFill>
                <a:latin typeface="+mj-lt"/>
              </a:rPr>
            </a:br>
            <a:r>
              <a:rPr lang="en-US" sz="3200" dirty="0">
                <a:solidFill>
                  <a:srgbClr val="C00000"/>
                </a:solidFill>
                <a:latin typeface="+mj-lt"/>
              </a:rPr>
              <a:t>Path-of-Travel Blockages</a:t>
            </a:r>
          </a:p>
        </p:txBody>
      </p:sp>
      <p:sp>
        <p:nvSpPr>
          <p:cNvPr id="4" name="Slide Number Placeholder 3"/>
          <p:cNvSpPr>
            <a:spLocks noGrp="1"/>
          </p:cNvSpPr>
          <p:nvPr>
            <p:ph type="sldNum" sz="quarter" idx="12"/>
          </p:nvPr>
        </p:nvSpPr>
        <p:spPr/>
        <p:txBody>
          <a:bodyPr/>
          <a:lstStyle/>
          <a:p>
            <a:fld id="{CD1FEDFF-1642-AE44-8FD5-41B1D86BAC91}" type="slidenum">
              <a:rPr lang="en-US" smtClean="0"/>
              <a:pPr/>
              <a:t>25</a:t>
            </a:fld>
            <a:endParaRPr lang="en-US"/>
          </a:p>
        </p:txBody>
      </p:sp>
      <p:pic>
        <p:nvPicPr>
          <p:cNvPr id="6" name="Picture 5" descr="IMG_48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1254" y="1423212"/>
            <a:ext cx="6725798" cy="390863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9477" y="1683658"/>
            <a:ext cx="1648537" cy="615454"/>
          </a:xfrm>
          <a:prstGeom prst="rect">
            <a:avLst/>
          </a:prstGeom>
        </p:spPr>
      </p:pic>
      <p:sp>
        <p:nvSpPr>
          <p:cNvPr id="8" name="TextBox 7"/>
          <p:cNvSpPr txBox="1"/>
          <p:nvPr/>
        </p:nvSpPr>
        <p:spPr>
          <a:xfrm>
            <a:off x="1171255" y="5331848"/>
            <a:ext cx="6725798" cy="830997"/>
          </a:xfrm>
          <a:prstGeom prst="rect">
            <a:avLst/>
          </a:prstGeom>
          <a:noFill/>
        </p:spPr>
        <p:txBody>
          <a:bodyPr wrap="square" rtlCol="0">
            <a:spAutoFit/>
          </a:bodyPr>
          <a:lstStyle/>
          <a:p>
            <a:pPr algn="ctr"/>
            <a:r>
              <a:rPr lang="en-US" sz="2400" dirty="0">
                <a:latin typeface="+mj-lt"/>
                <a:cs typeface="Arial" pitchFamily="34" charset="0"/>
              </a:rPr>
              <a:t>What other zones should you check and </a:t>
            </a:r>
            <a:br>
              <a:rPr lang="en-US" sz="2400" dirty="0">
                <a:latin typeface="+mj-lt"/>
                <a:cs typeface="Arial" pitchFamily="34" charset="0"/>
              </a:rPr>
            </a:br>
            <a:r>
              <a:rPr lang="en-US" sz="2400" dirty="0">
                <a:latin typeface="+mj-lt"/>
                <a:cs typeface="Arial" pitchFamily="34" charset="0"/>
              </a:rPr>
              <a:t>what are their conditions?</a:t>
            </a:r>
          </a:p>
        </p:txBody>
      </p:sp>
      <p:sp>
        <p:nvSpPr>
          <p:cNvPr id="9" name="TextBox 8"/>
          <p:cNvSpPr txBox="1"/>
          <p:nvPr/>
        </p:nvSpPr>
        <p:spPr>
          <a:xfrm>
            <a:off x="15097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39413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26</a:t>
            </a:fld>
            <a:endParaRPr lang="en-US"/>
          </a:p>
        </p:txBody>
      </p:sp>
      <p:sp>
        <p:nvSpPr>
          <p:cNvPr id="5" name="TextBox 4"/>
          <p:cNvSpPr txBox="1"/>
          <p:nvPr/>
        </p:nvSpPr>
        <p:spPr>
          <a:xfrm>
            <a:off x="1006868" y="5371309"/>
            <a:ext cx="7294652" cy="830997"/>
          </a:xfrm>
          <a:prstGeom prst="rect">
            <a:avLst/>
          </a:prstGeom>
          <a:noFill/>
        </p:spPr>
        <p:txBody>
          <a:bodyPr wrap="square" rtlCol="0">
            <a:spAutoFit/>
          </a:bodyPr>
          <a:lstStyle/>
          <a:p>
            <a:pPr algn="ctr"/>
            <a:r>
              <a:rPr lang="en-US" sz="2400" dirty="0">
                <a:latin typeface="+mj-lt"/>
                <a:cs typeface="Arial" pitchFamily="34" charset="0"/>
              </a:rPr>
              <a:t>What other zones should you check and </a:t>
            </a:r>
            <a:br>
              <a:rPr lang="en-US" sz="2400" dirty="0">
                <a:latin typeface="+mj-lt"/>
                <a:cs typeface="Arial" pitchFamily="34" charset="0"/>
              </a:rPr>
            </a:br>
            <a:r>
              <a:rPr lang="en-US" sz="2400" dirty="0">
                <a:latin typeface="+mj-lt"/>
                <a:cs typeface="Arial" pitchFamily="34" charset="0"/>
              </a:rPr>
              <a:t>what are their conditions?</a:t>
            </a:r>
          </a:p>
        </p:txBody>
      </p:sp>
      <p:pic>
        <p:nvPicPr>
          <p:cNvPr id="3" name="Picture 2" descr="IMG_48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162" y="965771"/>
            <a:ext cx="7426775" cy="4405538"/>
          </a:xfrm>
          <a:prstGeom prst="rect">
            <a:avLst/>
          </a:prstGeom>
        </p:spPr>
      </p:pic>
      <p:sp>
        <p:nvSpPr>
          <p:cNvPr id="7" name="Title 1"/>
          <p:cNvSpPr txBox="1">
            <a:spLocks/>
          </p:cNvSpPr>
          <p:nvPr/>
        </p:nvSpPr>
        <p:spPr>
          <a:xfrm>
            <a:off x="904126" y="128222"/>
            <a:ext cx="7448764" cy="8375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4000" dirty="0">
                <a:solidFill>
                  <a:srgbClr val="C00000"/>
                </a:solidFill>
                <a:latin typeface="+mj-lt"/>
              </a:rPr>
              <a:t>SOLVE: LOS and POT Blockages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2519" y="977104"/>
            <a:ext cx="2320921" cy="82731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484" y="4299039"/>
            <a:ext cx="1609271" cy="1150565"/>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55498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27</a:t>
            </a:fld>
            <a:endParaRPr lang="en-US"/>
          </a:p>
        </p:txBody>
      </p:sp>
      <p:sp>
        <p:nvSpPr>
          <p:cNvPr id="5" name="TextBox 4"/>
          <p:cNvSpPr txBox="1"/>
          <p:nvPr/>
        </p:nvSpPr>
        <p:spPr>
          <a:xfrm>
            <a:off x="1140431" y="5358755"/>
            <a:ext cx="6873412" cy="830997"/>
          </a:xfrm>
          <a:prstGeom prst="rect">
            <a:avLst/>
          </a:prstGeom>
          <a:noFill/>
        </p:spPr>
        <p:txBody>
          <a:bodyPr wrap="square" rtlCol="0">
            <a:spAutoFit/>
          </a:bodyPr>
          <a:lstStyle/>
          <a:p>
            <a:pPr algn="ctr"/>
            <a:r>
              <a:rPr lang="en-US" sz="2400" dirty="0">
                <a:latin typeface="+mj-lt"/>
                <a:cs typeface="Arial" pitchFamily="34" charset="0"/>
              </a:rPr>
              <a:t>What zones should you check? </a:t>
            </a:r>
            <a:br>
              <a:rPr lang="en-US" sz="2400" dirty="0">
                <a:latin typeface="+mj-lt"/>
                <a:cs typeface="Arial" pitchFamily="34" charset="0"/>
              </a:rPr>
            </a:br>
            <a:r>
              <a:rPr lang="en-US" sz="2400" dirty="0">
                <a:latin typeface="+mj-lt"/>
                <a:cs typeface="Arial" pitchFamily="34" charset="0"/>
              </a:rPr>
              <a:t>Are they open or closed?</a:t>
            </a:r>
          </a:p>
        </p:txBody>
      </p:sp>
      <p:pic>
        <p:nvPicPr>
          <p:cNvPr id="6" name="Picture 5" descr="IMG_483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876" y="961882"/>
            <a:ext cx="6806294" cy="4426412"/>
          </a:xfrm>
          <a:prstGeom prst="rect">
            <a:avLst/>
          </a:prstGeom>
        </p:spPr>
      </p:pic>
      <p:sp>
        <p:nvSpPr>
          <p:cNvPr id="7" name="Title 1"/>
          <p:cNvSpPr>
            <a:spLocks noGrp="1"/>
          </p:cNvSpPr>
          <p:nvPr>
            <p:ph type="title"/>
          </p:nvPr>
        </p:nvSpPr>
        <p:spPr>
          <a:xfrm>
            <a:off x="1109608" y="274639"/>
            <a:ext cx="6873411" cy="670584"/>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2781" y="969765"/>
            <a:ext cx="2157297" cy="777843"/>
          </a:xfrm>
          <a:prstGeom prst="rect">
            <a:avLst/>
          </a:prstGeom>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7096643" y="4323308"/>
            <a:ext cx="1526655" cy="1064986"/>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452013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28</a:t>
            </a:fld>
            <a:endParaRPr lang="en-US"/>
          </a:p>
        </p:txBody>
      </p:sp>
      <p:sp>
        <p:nvSpPr>
          <p:cNvPr id="5" name="TextBox 4"/>
          <p:cNvSpPr txBox="1"/>
          <p:nvPr/>
        </p:nvSpPr>
        <p:spPr>
          <a:xfrm>
            <a:off x="569273" y="5369634"/>
            <a:ext cx="7917182" cy="830997"/>
          </a:xfrm>
          <a:prstGeom prst="rect">
            <a:avLst/>
          </a:prstGeom>
          <a:noFill/>
        </p:spPr>
        <p:txBody>
          <a:bodyPr wrap="square" rtlCol="0">
            <a:spAutoFit/>
          </a:bodyPr>
          <a:lstStyle/>
          <a:p>
            <a:pPr algn="ctr"/>
            <a:r>
              <a:rPr lang="en-US" sz="2400" dirty="0">
                <a:latin typeface="+mj-lt"/>
                <a:cs typeface="Arial" pitchFamily="34" charset="0"/>
              </a:rPr>
              <a:t>What other zones should you check?  </a:t>
            </a:r>
            <a:br>
              <a:rPr lang="en-US" sz="2400" dirty="0">
                <a:latin typeface="+mj-lt"/>
                <a:cs typeface="Arial" pitchFamily="34" charset="0"/>
              </a:rPr>
            </a:br>
            <a:r>
              <a:rPr lang="en-US" sz="2400" dirty="0">
                <a:latin typeface="+mj-lt"/>
                <a:cs typeface="Arial" pitchFamily="34" charset="0"/>
              </a:rPr>
              <a:t>What is the condition of those zones?</a:t>
            </a:r>
          </a:p>
        </p:txBody>
      </p:sp>
      <p:pic>
        <p:nvPicPr>
          <p:cNvPr id="3" name="Picture 2"/>
          <p:cNvPicPr>
            <a:picLocks noChangeAspect="1"/>
          </p:cNvPicPr>
          <p:nvPr/>
        </p:nvPicPr>
        <p:blipFill>
          <a:blip r:embed="rId3"/>
          <a:stretch>
            <a:fillRect/>
          </a:stretch>
        </p:blipFill>
        <p:spPr>
          <a:xfrm>
            <a:off x="566415" y="993045"/>
            <a:ext cx="7905030" cy="4359791"/>
          </a:xfrm>
          <a:prstGeom prst="rect">
            <a:avLst/>
          </a:prstGeom>
        </p:spPr>
      </p:pic>
      <p:sp>
        <p:nvSpPr>
          <p:cNvPr id="7" name="Title 1"/>
          <p:cNvSpPr>
            <a:spLocks noGrp="1"/>
          </p:cNvSpPr>
          <p:nvPr>
            <p:ph type="title"/>
          </p:nvPr>
        </p:nvSpPr>
        <p:spPr>
          <a:xfrm>
            <a:off x="616449" y="135903"/>
            <a:ext cx="7859732" cy="799046"/>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591" y="989663"/>
            <a:ext cx="2020269" cy="742042"/>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3715168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29</a:t>
            </a:fld>
            <a:endParaRPr lang="en-US"/>
          </a:p>
        </p:txBody>
      </p:sp>
      <p:sp>
        <p:nvSpPr>
          <p:cNvPr id="5" name="TextBox 4"/>
          <p:cNvSpPr txBox="1"/>
          <p:nvPr/>
        </p:nvSpPr>
        <p:spPr>
          <a:xfrm>
            <a:off x="735595" y="5384747"/>
            <a:ext cx="7980233" cy="830997"/>
          </a:xfrm>
          <a:prstGeom prst="rect">
            <a:avLst/>
          </a:prstGeom>
          <a:noFill/>
        </p:spPr>
        <p:txBody>
          <a:bodyPr wrap="square" rtlCol="0">
            <a:spAutoFit/>
          </a:bodyPr>
          <a:lstStyle/>
          <a:p>
            <a:pPr algn="ctr"/>
            <a:r>
              <a:rPr lang="en-US" sz="2400" dirty="0">
                <a:latin typeface="+mj-lt"/>
                <a:cs typeface="Arial" pitchFamily="34" charset="0"/>
              </a:rPr>
              <a:t>What other zones should you check?  </a:t>
            </a:r>
            <a:br>
              <a:rPr lang="en-US" sz="2400" dirty="0">
                <a:latin typeface="+mj-lt"/>
                <a:cs typeface="Arial" pitchFamily="34" charset="0"/>
              </a:rPr>
            </a:br>
            <a:r>
              <a:rPr lang="en-US" sz="2400" dirty="0">
                <a:latin typeface="+mj-lt"/>
                <a:cs typeface="Arial" pitchFamily="34" charset="0"/>
              </a:rPr>
              <a:t>What is the condition of each zone?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6500" y="855861"/>
            <a:ext cx="7534100" cy="4498062"/>
          </a:xfrm>
          <a:prstGeom prst="rect">
            <a:avLst/>
          </a:prstGeom>
        </p:spPr>
      </p:pic>
      <p:sp>
        <p:nvSpPr>
          <p:cNvPr id="7" name="Title 1"/>
          <p:cNvSpPr>
            <a:spLocks noGrp="1"/>
          </p:cNvSpPr>
          <p:nvPr>
            <p:ph type="title"/>
          </p:nvPr>
        </p:nvSpPr>
        <p:spPr>
          <a:xfrm>
            <a:off x="893851" y="152870"/>
            <a:ext cx="7510409" cy="689611"/>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2177" y="840382"/>
            <a:ext cx="2394764" cy="91984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199" y="4158269"/>
            <a:ext cx="1749043" cy="1257299"/>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97863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622" y="274638"/>
            <a:ext cx="5301466" cy="1143000"/>
          </a:xfrm>
        </p:spPr>
        <p:txBody>
          <a:bodyPr>
            <a:normAutofit fontScale="90000"/>
          </a:bodyPr>
          <a:lstStyle/>
          <a:p>
            <a:r>
              <a:rPr lang="en-US" dirty="0">
                <a:solidFill>
                  <a:srgbClr val="C00000"/>
                </a:solidFill>
                <a:latin typeface="+mj-lt"/>
              </a:rPr>
              <a:t>A Sad Reminder of </a:t>
            </a:r>
            <a:br>
              <a:rPr lang="en-US" dirty="0">
                <a:solidFill>
                  <a:srgbClr val="C00000"/>
                </a:solidFill>
                <a:latin typeface="+mj-lt"/>
              </a:rPr>
            </a:br>
            <a:r>
              <a:rPr lang="en-US" dirty="0">
                <a:solidFill>
                  <a:srgbClr val="C00000"/>
                </a:solidFill>
                <a:latin typeface="+mj-lt"/>
              </a:rPr>
              <a:t>Mismanaged Space</a:t>
            </a:r>
          </a:p>
        </p:txBody>
      </p:sp>
      <p:sp>
        <p:nvSpPr>
          <p:cNvPr id="3" name="Slide Number Placeholder 2"/>
          <p:cNvSpPr>
            <a:spLocks noGrp="1"/>
          </p:cNvSpPr>
          <p:nvPr>
            <p:ph type="sldNum" sz="quarter" idx="12"/>
          </p:nvPr>
        </p:nvSpPr>
        <p:spPr/>
        <p:txBody>
          <a:bodyPr/>
          <a:lstStyle/>
          <a:p>
            <a:fld id="{CD1FEDFF-1642-AE44-8FD5-41B1D86BAC91}" type="slidenum">
              <a:rPr lang="en-US" smtClean="0"/>
              <a:pPr/>
              <a:t>3</a:t>
            </a:fld>
            <a:endParaRPr lang="en-US"/>
          </a:p>
        </p:txBody>
      </p:sp>
      <p:pic>
        <p:nvPicPr>
          <p:cNvPr id="6" name="Picture 5"/>
          <p:cNvPicPr>
            <a:picLocks noChangeAspect="1"/>
          </p:cNvPicPr>
          <p:nvPr/>
        </p:nvPicPr>
        <p:blipFill>
          <a:blip r:embed="rId3"/>
          <a:stretch>
            <a:fillRect/>
          </a:stretch>
        </p:blipFill>
        <p:spPr>
          <a:xfrm>
            <a:off x="2416022" y="1590175"/>
            <a:ext cx="4191000" cy="4699000"/>
          </a:xfrm>
          <a:prstGeom prst="rect">
            <a:avLst/>
          </a:prstGeom>
        </p:spPr>
      </p:pic>
    </p:spTree>
    <p:extLst>
      <p:ext uri="{BB962C8B-B14F-4D97-AF65-F5344CB8AC3E}">
        <p14:creationId xmlns:p14="http://schemas.microsoft.com/office/powerpoint/2010/main" val="3830327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30</a:t>
            </a:fld>
            <a:endParaRPr lang="en-US"/>
          </a:p>
        </p:txBody>
      </p:sp>
      <p:sp>
        <p:nvSpPr>
          <p:cNvPr id="5" name="TextBox 4"/>
          <p:cNvSpPr txBox="1"/>
          <p:nvPr/>
        </p:nvSpPr>
        <p:spPr>
          <a:xfrm>
            <a:off x="857892" y="5350113"/>
            <a:ext cx="7428216" cy="830997"/>
          </a:xfrm>
          <a:prstGeom prst="rect">
            <a:avLst/>
          </a:prstGeom>
          <a:noFill/>
        </p:spPr>
        <p:txBody>
          <a:bodyPr wrap="square" rtlCol="0">
            <a:spAutoFit/>
          </a:bodyPr>
          <a:lstStyle/>
          <a:p>
            <a:pPr algn="ctr"/>
            <a:r>
              <a:rPr lang="en-US" sz="2400" dirty="0">
                <a:latin typeface="+mj-lt"/>
                <a:cs typeface="Arial" pitchFamily="34" charset="0"/>
              </a:rPr>
              <a:t>What zone should you check? </a:t>
            </a:r>
            <a:br>
              <a:rPr lang="en-US" sz="2400" dirty="0">
                <a:latin typeface="+mj-lt"/>
                <a:cs typeface="Arial" pitchFamily="34" charset="0"/>
              </a:rPr>
            </a:br>
            <a:r>
              <a:rPr lang="en-US" sz="2400" dirty="0">
                <a:latin typeface="+mj-lt"/>
                <a:cs typeface="Arial" pitchFamily="34" charset="0"/>
              </a:rPr>
              <a:t>What is its condition?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759" y="991742"/>
            <a:ext cx="7429375" cy="4358371"/>
          </a:xfrm>
          <a:prstGeom prst="rect">
            <a:avLst/>
          </a:prstGeom>
        </p:spPr>
      </p:pic>
      <p:sp>
        <p:nvSpPr>
          <p:cNvPr id="7" name="Title 1"/>
          <p:cNvSpPr>
            <a:spLocks noGrp="1"/>
          </p:cNvSpPr>
          <p:nvPr>
            <p:ph type="title"/>
          </p:nvPr>
        </p:nvSpPr>
        <p:spPr>
          <a:xfrm>
            <a:off x="783547" y="312423"/>
            <a:ext cx="7479587" cy="629488"/>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9052" y="991742"/>
            <a:ext cx="1804082" cy="671286"/>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847943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31</a:t>
            </a:fld>
            <a:endParaRPr lang="en-US"/>
          </a:p>
        </p:txBody>
      </p:sp>
      <p:sp>
        <p:nvSpPr>
          <p:cNvPr id="5" name="TextBox 4"/>
          <p:cNvSpPr txBox="1"/>
          <p:nvPr/>
        </p:nvSpPr>
        <p:spPr>
          <a:xfrm>
            <a:off x="503434" y="5157627"/>
            <a:ext cx="8239873" cy="830997"/>
          </a:xfrm>
          <a:prstGeom prst="rect">
            <a:avLst/>
          </a:prstGeom>
          <a:noFill/>
        </p:spPr>
        <p:txBody>
          <a:bodyPr wrap="square" rtlCol="0">
            <a:spAutoFit/>
          </a:bodyPr>
          <a:lstStyle/>
          <a:p>
            <a:pPr algn="ctr"/>
            <a:r>
              <a:rPr lang="en-US" sz="2400" dirty="0">
                <a:latin typeface="+mj-lt"/>
                <a:cs typeface="Arial" pitchFamily="34" charset="0"/>
              </a:rPr>
              <a:t>What other zones should you check?</a:t>
            </a:r>
            <a:br>
              <a:rPr lang="en-US" sz="2400" dirty="0">
                <a:latin typeface="+mj-lt"/>
                <a:cs typeface="Arial" pitchFamily="34" charset="0"/>
              </a:rPr>
            </a:br>
            <a:r>
              <a:rPr lang="en-US" sz="2400" dirty="0">
                <a:latin typeface="+mj-lt"/>
                <a:cs typeface="Arial" pitchFamily="34" charset="0"/>
              </a:rPr>
              <a:t>What is their condition?</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666" y="1007909"/>
            <a:ext cx="8317809" cy="4087521"/>
          </a:xfrm>
          <a:prstGeom prst="rect">
            <a:avLst/>
          </a:prstGeom>
        </p:spPr>
      </p:pic>
      <p:sp>
        <p:nvSpPr>
          <p:cNvPr id="7" name="Title 1"/>
          <p:cNvSpPr>
            <a:spLocks noGrp="1"/>
          </p:cNvSpPr>
          <p:nvPr>
            <p:ph type="title"/>
          </p:nvPr>
        </p:nvSpPr>
        <p:spPr>
          <a:xfrm>
            <a:off x="457200" y="103886"/>
            <a:ext cx="8306656" cy="923530"/>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6339" y="1029338"/>
            <a:ext cx="1678964" cy="650446"/>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275361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32</a:t>
            </a:fld>
            <a:endParaRPr lang="en-US"/>
          </a:p>
        </p:txBody>
      </p:sp>
      <p:sp>
        <p:nvSpPr>
          <p:cNvPr id="5" name="TextBox 4"/>
          <p:cNvSpPr txBox="1"/>
          <p:nvPr/>
        </p:nvSpPr>
        <p:spPr>
          <a:xfrm>
            <a:off x="708915" y="5075680"/>
            <a:ext cx="7654249" cy="830997"/>
          </a:xfrm>
          <a:prstGeom prst="rect">
            <a:avLst/>
          </a:prstGeom>
          <a:noFill/>
        </p:spPr>
        <p:txBody>
          <a:bodyPr wrap="square" rtlCol="0">
            <a:spAutoFit/>
          </a:bodyPr>
          <a:lstStyle/>
          <a:p>
            <a:pPr algn="ctr"/>
            <a:r>
              <a:rPr lang="en-US" sz="2400" dirty="0">
                <a:latin typeface="+mj-lt"/>
                <a:cs typeface="Arial" pitchFamily="34" charset="0"/>
              </a:rPr>
              <a:t>What zone should you check? </a:t>
            </a:r>
            <a:br>
              <a:rPr lang="en-US" sz="2400" dirty="0">
                <a:latin typeface="+mj-lt"/>
                <a:cs typeface="Arial" pitchFamily="34" charset="0"/>
              </a:rPr>
            </a:br>
            <a:r>
              <a:rPr lang="en-US" sz="2400" dirty="0">
                <a:latin typeface="+mj-lt"/>
                <a:cs typeface="Arial" pitchFamily="34" charset="0"/>
              </a:rPr>
              <a:t>What is its condition?</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000" y="973677"/>
            <a:ext cx="7745402" cy="4055387"/>
          </a:xfrm>
          <a:prstGeom prst="rect">
            <a:avLst/>
          </a:prstGeom>
        </p:spPr>
      </p:pic>
      <p:sp>
        <p:nvSpPr>
          <p:cNvPr id="7" name="Title 1"/>
          <p:cNvSpPr>
            <a:spLocks noGrp="1"/>
          </p:cNvSpPr>
          <p:nvPr>
            <p:ph type="title"/>
          </p:nvPr>
        </p:nvSpPr>
        <p:spPr>
          <a:xfrm>
            <a:off x="667820" y="125230"/>
            <a:ext cx="7746715" cy="809718"/>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517" y="970011"/>
            <a:ext cx="1917936" cy="760184"/>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323169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33</a:t>
            </a:fld>
            <a:endParaRPr lang="en-US"/>
          </a:p>
        </p:txBody>
      </p:sp>
      <p:sp>
        <p:nvSpPr>
          <p:cNvPr id="5" name="TextBox 4"/>
          <p:cNvSpPr txBox="1"/>
          <p:nvPr/>
        </p:nvSpPr>
        <p:spPr>
          <a:xfrm>
            <a:off x="729465" y="5242574"/>
            <a:ext cx="7841066" cy="830997"/>
          </a:xfrm>
          <a:prstGeom prst="rect">
            <a:avLst/>
          </a:prstGeom>
          <a:noFill/>
        </p:spPr>
        <p:txBody>
          <a:bodyPr wrap="square" rtlCol="0">
            <a:spAutoFit/>
          </a:bodyPr>
          <a:lstStyle/>
          <a:p>
            <a:pPr algn="ctr"/>
            <a:r>
              <a:rPr lang="en-US" sz="2400" dirty="0">
                <a:latin typeface="Arial" pitchFamily="34" charset="0"/>
                <a:cs typeface="Arial" pitchFamily="34" charset="0"/>
              </a:rPr>
              <a:t>What other zone should you check? </a:t>
            </a:r>
            <a:br>
              <a:rPr lang="en-US" sz="2400" dirty="0">
                <a:latin typeface="Arial" pitchFamily="34" charset="0"/>
                <a:cs typeface="Arial" pitchFamily="34" charset="0"/>
              </a:rPr>
            </a:br>
            <a:r>
              <a:rPr lang="en-US" sz="2400" dirty="0">
                <a:latin typeface="Arial" pitchFamily="34" charset="0"/>
                <a:cs typeface="Arial" pitchFamily="34" charset="0"/>
              </a:rPr>
              <a:t>What is its condition?</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567" y="1071341"/>
            <a:ext cx="7863964" cy="4145683"/>
          </a:xfrm>
          <a:prstGeom prst="rect">
            <a:avLst/>
          </a:prstGeom>
        </p:spPr>
      </p:pic>
      <p:sp>
        <p:nvSpPr>
          <p:cNvPr id="7" name="Title 1"/>
          <p:cNvSpPr>
            <a:spLocks noGrp="1"/>
          </p:cNvSpPr>
          <p:nvPr>
            <p:ph type="title"/>
          </p:nvPr>
        </p:nvSpPr>
        <p:spPr>
          <a:xfrm>
            <a:off x="719190" y="114558"/>
            <a:ext cx="7849457" cy="956783"/>
          </a:xfrm>
        </p:spPr>
        <p:txBody>
          <a:bodyPr>
            <a:noAutofit/>
          </a:bodyPr>
          <a:lstStyle/>
          <a:p>
            <a:r>
              <a:rPr lang="en-US" sz="4000" dirty="0">
                <a:solidFill>
                  <a:srgbClr val="CC0066"/>
                </a:solidFill>
              </a:rPr>
              <a:t>SOLVE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832" y="1078114"/>
            <a:ext cx="1995714" cy="718457"/>
          </a:xfrm>
          <a:prstGeom prst="rect">
            <a:avLst/>
          </a:prstGeom>
        </p:spPr>
      </p:pic>
      <p:sp>
        <p:nvSpPr>
          <p:cNvPr id="8" name="TextBox 7"/>
          <p:cNvSpPr txBox="1"/>
          <p:nvPr/>
        </p:nvSpPr>
        <p:spPr>
          <a:xfrm>
            <a:off x="69698" y="6503264"/>
            <a:ext cx="3632044" cy="230832"/>
          </a:xfrm>
          <a:prstGeom prst="rect">
            <a:avLst/>
          </a:prstGeom>
          <a:noFill/>
        </p:spPr>
        <p:txBody>
          <a:bodyPr wrap="square" rtlCol="0">
            <a:spAutoFit/>
          </a:bodyPr>
          <a:lstStyle/>
          <a:p>
            <a:r>
              <a:rPr lang="en-US" sz="900" dirty="0"/>
              <a:t>Frederik R. Mottola©2013. Permission granted to Montana OPI.</a:t>
            </a:r>
          </a:p>
        </p:txBody>
      </p:sp>
    </p:spTree>
    <p:extLst>
      <p:ext uri="{BB962C8B-B14F-4D97-AF65-F5344CB8AC3E}">
        <p14:creationId xmlns:p14="http://schemas.microsoft.com/office/powerpoint/2010/main" val="253383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34</a:t>
            </a:fld>
            <a:endParaRPr lang="en-US"/>
          </a:p>
        </p:txBody>
      </p:sp>
      <p:sp>
        <p:nvSpPr>
          <p:cNvPr id="5" name="TextBox 4"/>
          <p:cNvSpPr txBox="1"/>
          <p:nvPr/>
        </p:nvSpPr>
        <p:spPr>
          <a:xfrm>
            <a:off x="544530" y="5203631"/>
            <a:ext cx="7948142" cy="830997"/>
          </a:xfrm>
          <a:prstGeom prst="rect">
            <a:avLst/>
          </a:prstGeom>
          <a:noFill/>
        </p:spPr>
        <p:txBody>
          <a:bodyPr wrap="square" rtlCol="0">
            <a:spAutoFit/>
          </a:bodyPr>
          <a:lstStyle/>
          <a:p>
            <a:pPr algn="ctr"/>
            <a:r>
              <a:rPr lang="en-US" sz="2400" dirty="0">
                <a:latin typeface="+mj-lt"/>
                <a:cs typeface="Arial" pitchFamily="34" charset="0"/>
              </a:rPr>
              <a:t>What other zones would you check? </a:t>
            </a:r>
            <a:br>
              <a:rPr lang="en-US" sz="2400" dirty="0">
                <a:latin typeface="+mj-lt"/>
                <a:cs typeface="Arial" pitchFamily="34" charset="0"/>
              </a:rPr>
            </a:br>
            <a:r>
              <a:rPr lang="en-US" sz="2400" dirty="0">
                <a:latin typeface="+mj-lt"/>
                <a:cs typeface="Arial" pitchFamily="34" charset="0"/>
              </a:rPr>
              <a:t>What is their condition?</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172" y="1092029"/>
            <a:ext cx="7990239" cy="4091512"/>
          </a:xfrm>
          <a:prstGeom prst="rect">
            <a:avLst/>
          </a:prstGeom>
        </p:spPr>
      </p:pic>
      <p:sp>
        <p:nvSpPr>
          <p:cNvPr id="7" name="Title 1"/>
          <p:cNvSpPr>
            <a:spLocks noGrp="1"/>
          </p:cNvSpPr>
          <p:nvPr>
            <p:ph type="title"/>
          </p:nvPr>
        </p:nvSpPr>
        <p:spPr>
          <a:xfrm>
            <a:off x="503434" y="214914"/>
            <a:ext cx="8065213" cy="750858"/>
          </a:xfrm>
        </p:spPr>
        <p:txBody>
          <a:bodyPr>
            <a:noAutofit/>
          </a:bodyPr>
          <a:lstStyle/>
          <a:p>
            <a:r>
              <a:rPr lang="en-US" sz="4000" dirty="0">
                <a:solidFill>
                  <a:srgbClr val="C00000"/>
                </a:solidFill>
                <a:latin typeface="+mj-lt"/>
              </a:rPr>
              <a:t>SOLVE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5783" y="1063557"/>
            <a:ext cx="2207986" cy="79466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2960" y="3860426"/>
            <a:ext cx="1778159" cy="1384300"/>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787272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C00000"/>
                </a:solidFill>
                <a:latin typeface="+mj-lt"/>
              </a:rPr>
              <a:t>CONTROL</a:t>
            </a:r>
            <a:r>
              <a:rPr lang="en-US" dirty="0">
                <a:solidFill>
                  <a:srgbClr val="CC0066"/>
                </a:solidFill>
              </a:rPr>
              <a:t>	</a:t>
            </a:r>
          </a:p>
        </p:txBody>
      </p:sp>
      <p:sp>
        <p:nvSpPr>
          <p:cNvPr id="3" name="Content Placeholder 2"/>
          <p:cNvSpPr>
            <a:spLocks noGrp="1"/>
          </p:cNvSpPr>
          <p:nvPr>
            <p:ph idx="1"/>
          </p:nvPr>
        </p:nvSpPr>
        <p:spPr>
          <a:xfrm>
            <a:off x="1068512" y="1507733"/>
            <a:ext cx="7017250" cy="3419867"/>
          </a:xfrm>
        </p:spPr>
        <p:txBody>
          <a:bodyPr/>
          <a:lstStyle/>
          <a:p>
            <a:pPr>
              <a:spcBef>
                <a:spcPts val="1200"/>
              </a:spcBef>
              <a:spcAft>
                <a:spcPts val="1800"/>
              </a:spcAft>
            </a:pPr>
            <a:r>
              <a:rPr lang="en-US" dirty="0">
                <a:latin typeface="+mj-lt"/>
                <a:cs typeface="Arial" pitchFamily="34" charset="0"/>
              </a:rPr>
              <a:t>Within the 4-second danger zone</a:t>
            </a:r>
          </a:p>
          <a:p>
            <a:pPr lvl="1">
              <a:spcBef>
                <a:spcPts val="1200"/>
              </a:spcBef>
              <a:spcAft>
                <a:spcPts val="1800"/>
              </a:spcAft>
            </a:pPr>
            <a:r>
              <a:rPr lang="en-US" dirty="0">
                <a:latin typeface="+mj-lt"/>
                <a:cs typeface="Arial" pitchFamily="34" charset="0"/>
              </a:rPr>
              <a:t>Get best lane position to create space</a:t>
            </a:r>
          </a:p>
          <a:p>
            <a:pPr lvl="1">
              <a:spcBef>
                <a:spcPts val="1200"/>
              </a:spcBef>
              <a:spcAft>
                <a:spcPts val="1800"/>
              </a:spcAft>
            </a:pPr>
            <a:r>
              <a:rPr lang="en-US" dirty="0">
                <a:latin typeface="+mj-lt"/>
                <a:cs typeface="Arial" pitchFamily="34" charset="0"/>
              </a:rPr>
              <a:t>Get best speed control to create time</a:t>
            </a:r>
          </a:p>
          <a:p>
            <a:pPr lvl="1">
              <a:spcBef>
                <a:spcPts val="1200"/>
              </a:spcBef>
              <a:spcAft>
                <a:spcPts val="1800"/>
              </a:spcAft>
            </a:pPr>
            <a:r>
              <a:rPr lang="en-US" dirty="0">
                <a:latin typeface="+mj-lt"/>
                <a:cs typeface="Arial" pitchFamily="34" charset="0"/>
              </a:rPr>
              <a:t>Communicate your intentions</a:t>
            </a:r>
          </a:p>
        </p:txBody>
      </p:sp>
      <p:sp>
        <p:nvSpPr>
          <p:cNvPr id="4" name="Slide Number Placeholder 3"/>
          <p:cNvSpPr>
            <a:spLocks noGrp="1"/>
          </p:cNvSpPr>
          <p:nvPr>
            <p:ph type="sldNum" sz="quarter" idx="12"/>
          </p:nvPr>
        </p:nvSpPr>
        <p:spPr/>
        <p:txBody>
          <a:bodyPr/>
          <a:lstStyle/>
          <a:p>
            <a:fld id="{CD1FEDFF-1642-AE44-8FD5-41B1D86BAC91}" type="slidenum">
              <a:rPr lang="en-US" smtClean="0"/>
              <a:pPr/>
              <a:t>35</a:t>
            </a:fld>
            <a:endParaRPr lang="en-US"/>
          </a:p>
        </p:txBody>
      </p:sp>
      <p:sp>
        <p:nvSpPr>
          <p:cNvPr id="6" name="TextBox 5"/>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144914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Look at the following slides</a:t>
            </a:r>
          </a:p>
        </p:txBody>
      </p:sp>
      <p:sp>
        <p:nvSpPr>
          <p:cNvPr id="3" name="Content Placeholder 2"/>
          <p:cNvSpPr>
            <a:spLocks noGrp="1"/>
          </p:cNvSpPr>
          <p:nvPr>
            <p:ph idx="1"/>
          </p:nvPr>
        </p:nvSpPr>
        <p:spPr>
          <a:xfrm>
            <a:off x="929811" y="1579652"/>
            <a:ext cx="7207321" cy="4525963"/>
          </a:xfrm>
        </p:spPr>
        <p:txBody>
          <a:bodyPr>
            <a:normAutofit/>
          </a:bodyPr>
          <a:lstStyle/>
          <a:p>
            <a:r>
              <a:rPr lang="en-US" dirty="0">
                <a:latin typeface="+mj-lt"/>
                <a:cs typeface="Arial" pitchFamily="34" charset="0"/>
              </a:rPr>
              <a:t>You have done the Find and Solve</a:t>
            </a:r>
          </a:p>
          <a:p>
            <a:r>
              <a:rPr lang="en-US" dirty="0">
                <a:latin typeface="+mj-lt"/>
                <a:cs typeface="Arial" pitchFamily="34" charset="0"/>
              </a:rPr>
              <a:t>Now, determine your Control steps</a:t>
            </a:r>
          </a:p>
          <a:p>
            <a:pPr lvl="1"/>
            <a:r>
              <a:rPr lang="en-US" dirty="0">
                <a:latin typeface="+mj-lt"/>
                <a:cs typeface="Arial" pitchFamily="34" charset="0"/>
              </a:rPr>
              <a:t>Lane Position</a:t>
            </a:r>
          </a:p>
          <a:p>
            <a:pPr lvl="1"/>
            <a:r>
              <a:rPr lang="en-US" dirty="0">
                <a:latin typeface="+mj-lt"/>
                <a:cs typeface="Arial" pitchFamily="34" charset="0"/>
              </a:rPr>
              <a:t>Speed Control</a:t>
            </a:r>
          </a:p>
          <a:p>
            <a:pPr lvl="1"/>
            <a:r>
              <a:rPr lang="en-US" dirty="0">
                <a:latin typeface="+mj-lt"/>
                <a:cs typeface="Arial" pitchFamily="34" charset="0"/>
              </a:rPr>
              <a:t>Communication </a:t>
            </a:r>
          </a:p>
          <a:p>
            <a:pPr marL="457200" lvl="1" indent="0">
              <a:buNone/>
            </a:pPr>
            <a:endParaRPr lang="en-US" dirty="0">
              <a:latin typeface="+mj-lt"/>
              <a:cs typeface="Arial" pitchFamily="34" charset="0"/>
            </a:endParaRPr>
          </a:p>
          <a:p>
            <a:pPr marL="0" indent="0" algn="ctr">
              <a:buNone/>
            </a:pPr>
            <a:r>
              <a:rPr lang="en-US" sz="2800" i="1" dirty="0">
                <a:latin typeface="+mj-lt"/>
                <a:cs typeface="Arial" pitchFamily="34" charset="0"/>
              </a:rPr>
              <a:t>What can I do to </a:t>
            </a:r>
            <a:r>
              <a:rPr lang="en-US" sz="2800" b="1" i="1" dirty="0">
                <a:latin typeface="+mj-lt"/>
                <a:cs typeface="Arial" pitchFamily="34" charset="0"/>
              </a:rPr>
              <a:t>create space </a:t>
            </a:r>
            <a:r>
              <a:rPr lang="en-US" sz="2800" i="1" dirty="0">
                <a:latin typeface="+mj-lt"/>
                <a:cs typeface="Arial" pitchFamily="34" charset="0"/>
              </a:rPr>
              <a:t>and </a:t>
            </a:r>
            <a:br>
              <a:rPr lang="en-US" sz="2800" i="1" dirty="0">
                <a:latin typeface="+mj-lt"/>
                <a:cs typeface="Arial" pitchFamily="34" charset="0"/>
              </a:rPr>
            </a:br>
            <a:r>
              <a:rPr lang="en-US" sz="2800" i="1" dirty="0">
                <a:latin typeface="+mj-lt"/>
                <a:cs typeface="Arial" pitchFamily="34" charset="0"/>
              </a:rPr>
              <a:t>give me </a:t>
            </a:r>
            <a:r>
              <a:rPr lang="en-US" sz="2800" b="1" i="1" dirty="0">
                <a:latin typeface="+mj-lt"/>
                <a:cs typeface="Arial" pitchFamily="34" charset="0"/>
              </a:rPr>
              <a:t>more time</a:t>
            </a:r>
            <a:r>
              <a:rPr lang="en-US" sz="2800" i="1" dirty="0">
                <a:latin typeface="+mj-lt"/>
                <a:cs typeface="Arial" pitchFamily="34" charset="0"/>
              </a:rPr>
              <a:t>?</a:t>
            </a:r>
          </a:p>
        </p:txBody>
      </p:sp>
      <p:sp>
        <p:nvSpPr>
          <p:cNvPr id="4" name="Slide Number Placeholder 3"/>
          <p:cNvSpPr>
            <a:spLocks noGrp="1"/>
          </p:cNvSpPr>
          <p:nvPr>
            <p:ph type="sldNum" sz="quarter" idx="12"/>
          </p:nvPr>
        </p:nvSpPr>
        <p:spPr/>
        <p:txBody>
          <a:bodyPr/>
          <a:lstStyle/>
          <a:p>
            <a:fld id="{CD1FEDFF-1642-AE44-8FD5-41B1D86BAC91}" type="slidenum">
              <a:rPr lang="en-US" smtClean="0"/>
              <a:pPr/>
              <a:t>36</a:t>
            </a:fld>
            <a:endParaRPr lang="en-US"/>
          </a:p>
        </p:txBody>
      </p:sp>
      <p:sp>
        <p:nvSpPr>
          <p:cNvPr id="6" name="TextBox 5"/>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707236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8261"/>
          </a:xfrm>
        </p:spPr>
        <p:txBody>
          <a:bodyPr>
            <a:noAutofit/>
          </a:bodyPr>
          <a:lstStyle/>
          <a:p>
            <a:r>
              <a:rPr lang="en-US" sz="4000" dirty="0">
                <a:solidFill>
                  <a:srgbClr val="C00000"/>
                </a:solidFill>
                <a:latin typeface="+mj-lt"/>
              </a:rPr>
              <a:t>CONTROL: </a:t>
            </a:r>
            <a:r>
              <a:rPr lang="en-US" sz="3200" dirty="0">
                <a:solidFill>
                  <a:srgbClr val="C00000"/>
                </a:solidFill>
                <a:latin typeface="+mj-lt"/>
              </a:rPr>
              <a:t>Line-of-Sight and </a:t>
            </a:r>
            <a:br>
              <a:rPr lang="en-US" sz="3200" dirty="0">
                <a:solidFill>
                  <a:srgbClr val="C00000"/>
                </a:solidFill>
                <a:latin typeface="+mj-lt"/>
              </a:rPr>
            </a:br>
            <a:r>
              <a:rPr lang="en-US" sz="3200" dirty="0">
                <a:solidFill>
                  <a:srgbClr val="C00000"/>
                </a:solidFill>
                <a:latin typeface="+mj-lt"/>
              </a:rPr>
              <a:t>Path-of-Travel Blockages</a:t>
            </a:r>
          </a:p>
        </p:txBody>
      </p:sp>
      <p:sp>
        <p:nvSpPr>
          <p:cNvPr id="4" name="Slide Number Placeholder 3"/>
          <p:cNvSpPr>
            <a:spLocks noGrp="1"/>
          </p:cNvSpPr>
          <p:nvPr>
            <p:ph type="sldNum" sz="quarter" idx="12"/>
          </p:nvPr>
        </p:nvSpPr>
        <p:spPr/>
        <p:txBody>
          <a:bodyPr/>
          <a:lstStyle/>
          <a:p>
            <a:fld id="{CD1FEDFF-1642-AE44-8FD5-41B1D86BAC91}" type="slidenum">
              <a:rPr lang="en-US" smtClean="0"/>
              <a:pPr/>
              <a:t>37</a:t>
            </a:fld>
            <a:endParaRPr lang="en-US"/>
          </a:p>
        </p:txBody>
      </p:sp>
      <p:pic>
        <p:nvPicPr>
          <p:cNvPr id="6" name="Picture 5" descr="IMG_48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2898" y="1427648"/>
            <a:ext cx="6725798" cy="390863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6057" y="1406256"/>
            <a:ext cx="1648537" cy="615454"/>
          </a:xfrm>
          <a:prstGeom prst="rect">
            <a:avLst/>
          </a:prstGeom>
        </p:spPr>
      </p:pic>
      <p:sp>
        <p:nvSpPr>
          <p:cNvPr id="8" name="TextBox 7"/>
          <p:cNvSpPr txBox="1"/>
          <p:nvPr/>
        </p:nvSpPr>
        <p:spPr>
          <a:xfrm>
            <a:off x="1232898" y="5350924"/>
            <a:ext cx="6770671" cy="830997"/>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sp>
        <p:nvSpPr>
          <p:cNvPr id="10" name="TextBox 9"/>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985804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38</a:t>
            </a:fld>
            <a:endParaRPr lang="en-US"/>
          </a:p>
        </p:txBody>
      </p:sp>
      <p:sp>
        <p:nvSpPr>
          <p:cNvPr id="5" name="TextBox 4"/>
          <p:cNvSpPr txBox="1"/>
          <p:nvPr/>
        </p:nvSpPr>
        <p:spPr>
          <a:xfrm>
            <a:off x="769877" y="5406851"/>
            <a:ext cx="7648020"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3" name="Picture 2" descr="IMG_48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162" y="909873"/>
            <a:ext cx="7426775" cy="4405538"/>
          </a:xfrm>
          <a:prstGeom prst="rect">
            <a:avLst/>
          </a:prstGeom>
        </p:spPr>
      </p:pic>
      <p:sp>
        <p:nvSpPr>
          <p:cNvPr id="7" name="Title 1"/>
          <p:cNvSpPr txBox="1">
            <a:spLocks/>
          </p:cNvSpPr>
          <p:nvPr/>
        </p:nvSpPr>
        <p:spPr>
          <a:xfrm>
            <a:off x="708917" y="128222"/>
            <a:ext cx="7870004" cy="7816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4000" dirty="0">
                <a:solidFill>
                  <a:srgbClr val="C00000"/>
                </a:solidFill>
                <a:latin typeface="+mj-lt"/>
              </a:rPr>
              <a:t>CONTROL</a:t>
            </a:r>
            <a:r>
              <a:rPr lang="en-US" sz="3200" dirty="0">
                <a:solidFill>
                  <a:srgbClr val="C00000"/>
                </a:solidFill>
                <a:latin typeface="+mj-lt"/>
              </a:rPr>
              <a:t> - LOS and POT Blockages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2244" y="925734"/>
            <a:ext cx="2320921" cy="82731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449" y="4277862"/>
            <a:ext cx="1609271" cy="1150565"/>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3536002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39</a:t>
            </a:fld>
            <a:endParaRPr lang="en-US"/>
          </a:p>
        </p:txBody>
      </p:sp>
      <p:sp>
        <p:nvSpPr>
          <p:cNvPr id="5" name="TextBox 4"/>
          <p:cNvSpPr txBox="1"/>
          <p:nvPr/>
        </p:nvSpPr>
        <p:spPr>
          <a:xfrm>
            <a:off x="1228343" y="5409209"/>
            <a:ext cx="6806293" cy="830997"/>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6" name="Picture 5" descr="IMG_483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8343" y="972157"/>
            <a:ext cx="6806294" cy="4426412"/>
          </a:xfrm>
          <a:prstGeom prst="rect">
            <a:avLst/>
          </a:prstGeom>
        </p:spPr>
      </p:pic>
      <p:sp>
        <p:nvSpPr>
          <p:cNvPr id="7" name="Title 1"/>
          <p:cNvSpPr>
            <a:spLocks noGrp="1"/>
          </p:cNvSpPr>
          <p:nvPr>
            <p:ph type="title"/>
          </p:nvPr>
        </p:nvSpPr>
        <p:spPr>
          <a:xfrm>
            <a:off x="457200" y="196694"/>
            <a:ext cx="8229600" cy="727981"/>
          </a:xfrm>
        </p:spPr>
        <p:txBody>
          <a:bodyPr>
            <a:noAutofit/>
          </a:bodyPr>
          <a:lstStyle/>
          <a:p>
            <a:r>
              <a:rPr lang="en-US" sz="4000" dirty="0">
                <a:solidFill>
                  <a:srgbClr val="C00000"/>
                </a:solidFill>
                <a:latin typeface="+mj-lt"/>
              </a:rPr>
              <a:t>CONTROL</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26346" y="980039"/>
            <a:ext cx="2157297" cy="777843"/>
          </a:xfrm>
          <a:prstGeom prst="rect">
            <a:avLst/>
          </a:prstGeom>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6973353" y="4391875"/>
            <a:ext cx="1526655" cy="1064986"/>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66368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156" y="1667277"/>
            <a:ext cx="6667929" cy="2922259"/>
          </a:xfrm>
        </p:spPr>
        <p:txBody>
          <a:bodyPr>
            <a:normAutofit/>
          </a:bodyPr>
          <a:lstStyle/>
          <a:p>
            <a:r>
              <a:rPr lang="en-US" sz="3600" dirty="0">
                <a:latin typeface="+mn-lt"/>
              </a:rPr>
              <a:t>How can I manage time and space around my car to keep me safe and prevent a crash?</a:t>
            </a:r>
          </a:p>
        </p:txBody>
      </p:sp>
      <p:sp>
        <p:nvSpPr>
          <p:cNvPr id="3" name="Slide Number Placeholder 2"/>
          <p:cNvSpPr>
            <a:spLocks noGrp="1"/>
          </p:cNvSpPr>
          <p:nvPr>
            <p:ph type="sldNum" sz="quarter" idx="12"/>
          </p:nvPr>
        </p:nvSpPr>
        <p:spPr/>
        <p:txBody>
          <a:bodyPr/>
          <a:lstStyle/>
          <a:p>
            <a:fld id="{CD1FEDFF-1642-AE44-8FD5-41B1D86BAC91}" type="slidenum">
              <a:rPr lang="en-US" smtClean="0"/>
              <a:pPr/>
              <a:t>4</a:t>
            </a:fld>
            <a:endParaRPr lang="en-US"/>
          </a:p>
        </p:txBody>
      </p:sp>
    </p:spTree>
    <p:extLst>
      <p:ext uri="{BB962C8B-B14F-4D97-AF65-F5344CB8AC3E}">
        <p14:creationId xmlns:p14="http://schemas.microsoft.com/office/powerpoint/2010/main" val="681822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40</a:t>
            </a:fld>
            <a:endParaRPr lang="en-US"/>
          </a:p>
        </p:txBody>
      </p:sp>
      <p:sp>
        <p:nvSpPr>
          <p:cNvPr id="5" name="TextBox 4"/>
          <p:cNvSpPr txBox="1"/>
          <p:nvPr/>
        </p:nvSpPr>
        <p:spPr>
          <a:xfrm>
            <a:off x="636999" y="5460581"/>
            <a:ext cx="8039528"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3" name="Picture 2"/>
          <p:cNvPicPr>
            <a:picLocks noChangeAspect="1"/>
          </p:cNvPicPr>
          <p:nvPr/>
        </p:nvPicPr>
        <p:blipFill>
          <a:blip r:embed="rId3"/>
          <a:stretch>
            <a:fillRect/>
          </a:stretch>
        </p:blipFill>
        <p:spPr>
          <a:xfrm>
            <a:off x="669157" y="993045"/>
            <a:ext cx="8038191" cy="4433232"/>
          </a:xfrm>
          <a:prstGeom prst="rect">
            <a:avLst/>
          </a:prstGeom>
        </p:spPr>
      </p:pic>
      <p:sp>
        <p:nvSpPr>
          <p:cNvPr id="7" name="Title 1"/>
          <p:cNvSpPr>
            <a:spLocks noGrp="1"/>
          </p:cNvSpPr>
          <p:nvPr>
            <p:ph type="title"/>
          </p:nvPr>
        </p:nvSpPr>
        <p:spPr>
          <a:xfrm>
            <a:off x="647272" y="135902"/>
            <a:ext cx="8039528" cy="857143"/>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3622" y="999937"/>
            <a:ext cx="2020269" cy="742042"/>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472520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41</a:t>
            </a:fld>
            <a:endParaRPr lang="en-US"/>
          </a:p>
        </p:txBody>
      </p:sp>
      <p:sp>
        <p:nvSpPr>
          <p:cNvPr id="5" name="TextBox 4"/>
          <p:cNvSpPr txBox="1"/>
          <p:nvPr/>
        </p:nvSpPr>
        <p:spPr>
          <a:xfrm>
            <a:off x="852755" y="5476644"/>
            <a:ext cx="7500135"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307" y="917507"/>
            <a:ext cx="7534100" cy="4498062"/>
          </a:xfrm>
          <a:prstGeom prst="rect">
            <a:avLst/>
          </a:prstGeom>
        </p:spPr>
      </p:pic>
      <p:sp>
        <p:nvSpPr>
          <p:cNvPr id="7" name="Title 1"/>
          <p:cNvSpPr>
            <a:spLocks noGrp="1"/>
          </p:cNvSpPr>
          <p:nvPr>
            <p:ph type="title"/>
          </p:nvPr>
        </p:nvSpPr>
        <p:spPr>
          <a:xfrm>
            <a:off x="842481" y="39854"/>
            <a:ext cx="7510410" cy="887927"/>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2656" y="658774"/>
            <a:ext cx="2441903" cy="937949"/>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158" y="4167353"/>
            <a:ext cx="1749043" cy="1257299"/>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90302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42</a:t>
            </a:fld>
            <a:endParaRPr lang="en-US"/>
          </a:p>
        </p:txBody>
      </p:sp>
      <p:sp>
        <p:nvSpPr>
          <p:cNvPr id="5" name="TextBox 4"/>
          <p:cNvSpPr txBox="1"/>
          <p:nvPr/>
        </p:nvSpPr>
        <p:spPr>
          <a:xfrm>
            <a:off x="508000" y="5398592"/>
            <a:ext cx="8178800"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0923" y="1212155"/>
            <a:ext cx="7066823" cy="4145684"/>
          </a:xfrm>
          <a:prstGeom prst="rect">
            <a:avLst/>
          </a:prstGeom>
        </p:spPr>
      </p:pic>
      <p:sp>
        <p:nvSpPr>
          <p:cNvPr id="7" name="Title 1"/>
          <p:cNvSpPr>
            <a:spLocks noGrp="1"/>
          </p:cNvSpPr>
          <p:nvPr>
            <p:ph type="title"/>
          </p:nvPr>
        </p:nvSpPr>
        <p:spPr>
          <a:xfrm>
            <a:off x="1058238" y="274638"/>
            <a:ext cx="7119991" cy="680402"/>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5852" y="1089297"/>
            <a:ext cx="1944867" cy="723671"/>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314852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43</a:t>
            </a:fld>
            <a:endParaRPr lang="en-US"/>
          </a:p>
        </p:txBody>
      </p:sp>
      <p:sp>
        <p:nvSpPr>
          <p:cNvPr id="5" name="TextBox 4"/>
          <p:cNvSpPr txBox="1"/>
          <p:nvPr/>
        </p:nvSpPr>
        <p:spPr>
          <a:xfrm>
            <a:off x="449117" y="5297334"/>
            <a:ext cx="8336185"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118" y="1151746"/>
            <a:ext cx="8317809" cy="4087521"/>
          </a:xfrm>
          <a:prstGeom prst="rect">
            <a:avLst/>
          </a:prstGeom>
        </p:spPr>
      </p:pic>
      <p:sp>
        <p:nvSpPr>
          <p:cNvPr id="7" name="Title 1"/>
          <p:cNvSpPr>
            <a:spLocks noGrp="1"/>
          </p:cNvSpPr>
          <p:nvPr>
            <p:ph type="title"/>
          </p:nvPr>
        </p:nvSpPr>
        <p:spPr>
          <a:xfrm>
            <a:off x="457200" y="103886"/>
            <a:ext cx="8229600" cy="923530"/>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4737" y="1027416"/>
            <a:ext cx="1852279" cy="717590"/>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999544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44</a:t>
            </a:fld>
            <a:endParaRPr lang="en-US"/>
          </a:p>
        </p:txBody>
      </p:sp>
      <p:sp>
        <p:nvSpPr>
          <p:cNvPr id="5" name="TextBox 4"/>
          <p:cNvSpPr txBox="1"/>
          <p:nvPr/>
        </p:nvSpPr>
        <p:spPr>
          <a:xfrm>
            <a:off x="652905" y="5177905"/>
            <a:ext cx="7730808"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032" y="1134026"/>
            <a:ext cx="7745402" cy="4055387"/>
          </a:xfrm>
          <a:prstGeom prst="rect">
            <a:avLst/>
          </a:prstGeom>
        </p:spPr>
      </p:pic>
      <p:sp>
        <p:nvSpPr>
          <p:cNvPr id="7" name="Title 1"/>
          <p:cNvSpPr>
            <a:spLocks noGrp="1"/>
          </p:cNvSpPr>
          <p:nvPr>
            <p:ph type="title"/>
          </p:nvPr>
        </p:nvSpPr>
        <p:spPr>
          <a:xfrm>
            <a:off x="657546" y="125230"/>
            <a:ext cx="7846374" cy="922734"/>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984" y="1047964"/>
            <a:ext cx="1917936" cy="760184"/>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90195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45</a:t>
            </a:fld>
            <a:endParaRPr lang="en-US"/>
          </a:p>
        </p:txBody>
      </p:sp>
      <p:sp>
        <p:nvSpPr>
          <p:cNvPr id="5" name="TextBox 4"/>
          <p:cNvSpPr txBox="1"/>
          <p:nvPr/>
        </p:nvSpPr>
        <p:spPr>
          <a:xfrm>
            <a:off x="727116" y="5285918"/>
            <a:ext cx="7841532" cy="461665"/>
          </a:xfrm>
          <a:prstGeom prst="rect">
            <a:avLst/>
          </a:prstGeom>
          <a:noFill/>
        </p:spPr>
        <p:txBody>
          <a:bodyPr wrap="square" rtlCol="0">
            <a:spAutoFit/>
          </a:bodyPr>
          <a:lstStyle/>
          <a:p>
            <a:pPr algn="ctr"/>
            <a:r>
              <a:rPr lang="en-US" sz="2400" dirty="0">
                <a:latin typeface="+mj-lt"/>
                <a:cs typeface="Arial" pitchFamily="34" charset="0"/>
              </a:rPr>
              <a:t>Lane Position, Speed Control and Communication options?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293" y="1091890"/>
            <a:ext cx="7863964" cy="4145683"/>
          </a:xfrm>
          <a:prstGeom prst="rect">
            <a:avLst/>
          </a:prstGeom>
        </p:spPr>
      </p:pic>
      <p:sp>
        <p:nvSpPr>
          <p:cNvPr id="7" name="Title 1"/>
          <p:cNvSpPr>
            <a:spLocks noGrp="1"/>
          </p:cNvSpPr>
          <p:nvPr>
            <p:ph type="title"/>
          </p:nvPr>
        </p:nvSpPr>
        <p:spPr>
          <a:xfrm>
            <a:off x="698643" y="114558"/>
            <a:ext cx="7870004" cy="974503"/>
          </a:xfrm>
        </p:spPr>
        <p:txBody>
          <a:bodyPr>
            <a:noAutofit/>
          </a:bodyPr>
          <a:lstStyle/>
          <a:p>
            <a:r>
              <a:rPr lang="en-US" sz="4000" dirty="0">
                <a:solidFill>
                  <a:srgbClr val="C00000"/>
                </a:solidFill>
                <a:latin typeface="+mj-lt"/>
              </a:rPr>
              <a:t>CONTROL</a:t>
            </a:r>
            <a:endParaRPr lang="en-US" sz="3200" dirty="0">
              <a:solidFill>
                <a:srgbClr val="C00000"/>
              </a:solidFill>
              <a:latin typeface="+mj-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979371"/>
            <a:ext cx="2133600" cy="768096"/>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981540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1FEDFF-1642-AE44-8FD5-41B1D86BAC91}" type="slidenum">
              <a:rPr lang="en-US" smtClean="0"/>
              <a:pPr/>
              <a:t>46</a:t>
            </a:fld>
            <a:endParaRPr lang="en-US"/>
          </a:p>
        </p:txBody>
      </p:sp>
      <p:sp>
        <p:nvSpPr>
          <p:cNvPr id="5" name="TextBox 4"/>
          <p:cNvSpPr txBox="1"/>
          <p:nvPr/>
        </p:nvSpPr>
        <p:spPr>
          <a:xfrm>
            <a:off x="585628" y="5208537"/>
            <a:ext cx="7962472" cy="954107"/>
          </a:xfrm>
          <a:prstGeom prst="rect">
            <a:avLst/>
          </a:prstGeom>
          <a:noFill/>
        </p:spPr>
        <p:txBody>
          <a:bodyPr wrap="square" rtlCol="0">
            <a:spAutoFit/>
          </a:bodyPr>
          <a:lstStyle/>
          <a:p>
            <a:pPr algn="ctr"/>
            <a:r>
              <a:rPr lang="en-US" sz="2800" dirty="0">
                <a:latin typeface="+mj-lt"/>
                <a:cs typeface="Arial" pitchFamily="34" charset="0"/>
              </a:rPr>
              <a:t>Lane Position, Speed Control and Communication options?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901" y="1117025"/>
            <a:ext cx="7990239" cy="4091512"/>
          </a:xfrm>
          <a:prstGeom prst="rect">
            <a:avLst/>
          </a:prstGeom>
        </p:spPr>
      </p:pic>
      <p:sp>
        <p:nvSpPr>
          <p:cNvPr id="7" name="Title 1"/>
          <p:cNvSpPr>
            <a:spLocks noGrp="1"/>
          </p:cNvSpPr>
          <p:nvPr>
            <p:ph type="title"/>
          </p:nvPr>
        </p:nvSpPr>
        <p:spPr>
          <a:xfrm>
            <a:off x="457200" y="50526"/>
            <a:ext cx="8229600" cy="956341"/>
          </a:xfrm>
        </p:spPr>
        <p:txBody>
          <a:bodyPr>
            <a:noAutofit/>
          </a:bodyPr>
          <a:lstStyle/>
          <a:p>
            <a:r>
              <a:rPr lang="en-US" sz="4000" dirty="0">
                <a:solidFill>
                  <a:srgbClr val="C00000"/>
                </a:solidFill>
                <a:latin typeface="+mj-lt"/>
              </a:rPr>
              <a:t>CONTROL</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7154" y="1043010"/>
            <a:ext cx="2207986" cy="79466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8169" y="4004724"/>
            <a:ext cx="1626095" cy="1265918"/>
          </a:xfrm>
          <a:prstGeom prst="rect">
            <a:avLst/>
          </a:prstGeom>
        </p:spPr>
      </p:pic>
      <p:sp>
        <p:nvSpPr>
          <p:cNvPr id="9" name="TextBox 8"/>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70368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Putting it all together	</a:t>
            </a:r>
          </a:p>
        </p:txBody>
      </p:sp>
      <p:sp>
        <p:nvSpPr>
          <p:cNvPr id="3" name="Content Placeholder 2"/>
          <p:cNvSpPr>
            <a:spLocks noGrp="1"/>
          </p:cNvSpPr>
          <p:nvPr>
            <p:ph idx="1"/>
          </p:nvPr>
        </p:nvSpPr>
        <p:spPr>
          <a:xfrm>
            <a:off x="446926" y="1466636"/>
            <a:ext cx="8142270" cy="4358811"/>
          </a:xfrm>
        </p:spPr>
        <p:txBody>
          <a:bodyPr>
            <a:noAutofit/>
          </a:bodyPr>
          <a:lstStyle/>
          <a:p>
            <a:pPr marL="0" indent="0">
              <a:spcAft>
                <a:spcPts val="1800"/>
              </a:spcAft>
              <a:buNone/>
            </a:pPr>
            <a:r>
              <a:rPr lang="en-US" sz="2800" dirty="0">
                <a:latin typeface="+mj-lt"/>
                <a:cs typeface="Arial" pitchFamily="34" charset="0"/>
              </a:rPr>
              <a:t>Watch the video on the following slide and:</a:t>
            </a:r>
          </a:p>
          <a:p>
            <a:pPr>
              <a:spcBef>
                <a:spcPts val="0"/>
              </a:spcBef>
              <a:spcAft>
                <a:spcPts val="1800"/>
              </a:spcAft>
            </a:pPr>
            <a:r>
              <a:rPr lang="en-US" sz="2800" b="1" dirty="0">
                <a:latin typeface="+mj-lt"/>
                <a:cs typeface="Arial" pitchFamily="34" charset="0"/>
              </a:rPr>
              <a:t>FIND: Finding what is relevant </a:t>
            </a:r>
            <a:br>
              <a:rPr lang="en-US" sz="2800" dirty="0">
                <a:latin typeface="+mj-lt"/>
                <a:cs typeface="Arial" pitchFamily="34" charset="0"/>
              </a:rPr>
            </a:br>
            <a:r>
              <a:rPr lang="en-US" sz="2800" i="1" dirty="0">
                <a:latin typeface="+mj-lt"/>
                <a:cs typeface="Arial" pitchFamily="34" charset="0"/>
              </a:rPr>
              <a:t>LOS and POT Blockages</a:t>
            </a:r>
          </a:p>
          <a:p>
            <a:pPr>
              <a:spcBef>
                <a:spcPts val="0"/>
              </a:spcBef>
              <a:spcAft>
                <a:spcPts val="1800"/>
              </a:spcAft>
            </a:pPr>
            <a:r>
              <a:rPr lang="en-US" sz="2800" b="1" dirty="0">
                <a:latin typeface="+mj-lt"/>
                <a:cs typeface="Arial" pitchFamily="34" charset="0"/>
              </a:rPr>
              <a:t>SOLVE: Deciding my options to create more space and time </a:t>
            </a:r>
            <a:br>
              <a:rPr lang="en-US" sz="2800" dirty="0">
                <a:latin typeface="+mj-lt"/>
                <a:cs typeface="Arial" pitchFamily="34" charset="0"/>
              </a:rPr>
            </a:br>
            <a:r>
              <a:rPr lang="en-US" sz="2800" i="1" dirty="0">
                <a:latin typeface="+mj-lt"/>
                <a:cs typeface="Arial" pitchFamily="34" charset="0"/>
              </a:rPr>
              <a:t>Checking related zones before acting</a:t>
            </a:r>
          </a:p>
          <a:p>
            <a:pPr>
              <a:spcBef>
                <a:spcPts val="0"/>
              </a:spcBef>
              <a:spcAft>
                <a:spcPts val="1800"/>
              </a:spcAft>
            </a:pPr>
            <a:r>
              <a:rPr lang="en-US" sz="2800" b="1" dirty="0">
                <a:latin typeface="+mj-lt"/>
                <a:cs typeface="Arial" pitchFamily="34" charset="0"/>
              </a:rPr>
              <a:t>CONTROL: Putting my decisions into action </a:t>
            </a:r>
            <a:br>
              <a:rPr lang="en-US" sz="2800" b="1" dirty="0">
                <a:latin typeface="+mj-lt"/>
                <a:cs typeface="Arial" pitchFamily="34" charset="0"/>
              </a:rPr>
            </a:br>
            <a:r>
              <a:rPr lang="en-US" sz="2800" i="1" dirty="0">
                <a:latin typeface="+mj-lt"/>
                <a:cs typeface="Arial" pitchFamily="34" charset="0"/>
              </a:rPr>
              <a:t>Lane position, speed control, communication</a:t>
            </a:r>
          </a:p>
        </p:txBody>
      </p:sp>
      <p:sp>
        <p:nvSpPr>
          <p:cNvPr id="4" name="Slide Number Placeholder 3"/>
          <p:cNvSpPr>
            <a:spLocks noGrp="1"/>
          </p:cNvSpPr>
          <p:nvPr>
            <p:ph type="sldNum" sz="quarter" idx="12"/>
          </p:nvPr>
        </p:nvSpPr>
        <p:spPr/>
        <p:txBody>
          <a:bodyPr/>
          <a:lstStyle/>
          <a:p>
            <a:fld id="{CD1FEDFF-1642-AE44-8FD5-41B1D86BAC91}" type="slidenum">
              <a:rPr lang="en-US" smtClean="0"/>
              <a:pPr/>
              <a:t>47</a:t>
            </a:fld>
            <a:endParaRPr lang="en-US"/>
          </a:p>
        </p:txBody>
      </p:sp>
      <p:sp>
        <p:nvSpPr>
          <p:cNvPr id="6" name="TextBox 5"/>
          <p:cNvSpPr txBox="1"/>
          <p:nvPr/>
        </p:nvSpPr>
        <p:spPr>
          <a:xfrm>
            <a:off x="140818" y="635635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762513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936"/>
            <a:ext cx="8229600" cy="791110"/>
          </a:xfrm>
        </p:spPr>
        <p:txBody>
          <a:bodyPr>
            <a:normAutofit/>
          </a:bodyPr>
          <a:lstStyle/>
          <a:p>
            <a:r>
              <a:rPr lang="en-US" sz="4000" dirty="0">
                <a:solidFill>
                  <a:srgbClr val="C00000"/>
                </a:solidFill>
                <a:latin typeface="+mj-lt"/>
              </a:rPr>
              <a:t>Now for some practice …</a:t>
            </a:r>
          </a:p>
        </p:txBody>
      </p:sp>
      <p:sp>
        <p:nvSpPr>
          <p:cNvPr id="4" name="Slide Number Placeholder 3"/>
          <p:cNvSpPr>
            <a:spLocks noGrp="1"/>
          </p:cNvSpPr>
          <p:nvPr>
            <p:ph type="sldNum" sz="quarter" idx="12"/>
          </p:nvPr>
        </p:nvSpPr>
        <p:spPr/>
        <p:txBody>
          <a:bodyPr/>
          <a:lstStyle/>
          <a:p>
            <a:fld id="{CD1FEDFF-1642-AE44-8FD5-41B1D86BAC91}" type="slidenum">
              <a:rPr lang="en-US" smtClean="0"/>
              <a:pPr/>
              <a:t>48</a:t>
            </a:fld>
            <a:endParaRPr lang="en-US"/>
          </a:p>
        </p:txBody>
      </p:sp>
      <p:pic>
        <p:nvPicPr>
          <p:cNvPr id="3" name="3.2-48 Car and Truck Turning 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773" y="1196383"/>
            <a:ext cx="7480453" cy="4207755"/>
          </a:xfrm>
          <a:prstGeom prst="rect">
            <a:avLst/>
          </a:prstGeom>
        </p:spPr>
      </p:pic>
      <p:sp>
        <p:nvSpPr>
          <p:cNvPr id="5" name="Rectangle 4"/>
          <p:cNvSpPr/>
          <p:nvPr/>
        </p:nvSpPr>
        <p:spPr>
          <a:xfrm>
            <a:off x="3434236" y="5844315"/>
            <a:ext cx="2275525" cy="400110"/>
          </a:xfrm>
          <a:prstGeom prst="rect">
            <a:avLst/>
          </a:prstGeom>
        </p:spPr>
        <p:txBody>
          <a:bodyPr wrap="square">
            <a:spAutoFit/>
          </a:bodyPr>
          <a:lstStyle/>
          <a:p>
            <a:pPr algn="ctr"/>
            <a:r>
              <a:rPr lang="en-US" sz="2000" dirty="0">
                <a:cs typeface="Arial" pitchFamily="34" charset="0"/>
              </a:rPr>
              <a:t>WATCH VIDEO</a:t>
            </a:r>
            <a:endParaRPr lang="en-US" sz="2000" dirty="0"/>
          </a:p>
        </p:txBody>
      </p:sp>
    </p:spTree>
    <p:extLst>
      <p:ext uri="{BB962C8B-B14F-4D97-AF65-F5344CB8AC3E}">
        <p14:creationId xmlns:p14="http://schemas.microsoft.com/office/powerpoint/2010/main" val="2996807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D7E61A64-43D0-4C49-838A-99640F34D0A4}"/>
              </a:ext>
            </a:extLst>
          </p:cNvPr>
          <p:cNvSpPr>
            <a:spLocks noGrp="1"/>
          </p:cNvSpPr>
          <p:nvPr>
            <p:ph type="sldNum" sz="quarter" idx="12"/>
          </p:nvPr>
        </p:nvSpPr>
        <p:spPr/>
        <p:txBody>
          <a:bodyPr/>
          <a:lstStyle/>
          <a:p>
            <a:fld id="{CD1FEDFF-1642-AE44-8FD5-41B1D86BAC91}" type="slidenum">
              <a:rPr lang="en-US" smtClean="0"/>
              <a:pPr/>
              <a:t>49</a:t>
            </a:fld>
            <a:endParaRPr lang="en-US"/>
          </a:p>
        </p:txBody>
      </p:sp>
    </p:spTree>
    <p:extLst>
      <p:ext uri="{BB962C8B-B14F-4D97-AF65-F5344CB8AC3E}">
        <p14:creationId xmlns:p14="http://schemas.microsoft.com/office/powerpoint/2010/main" val="88150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034" y="1913688"/>
            <a:ext cx="5557406" cy="1846426"/>
          </a:xfrm>
        </p:spPr>
        <p:txBody>
          <a:bodyPr>
            <a:normAutofit fontScale="90000"/>
          </a:bodyPr>
          <a:lstStyle/>
          <a:p>
            <a:br>
              <a:rPr lang="en-US" dirty="0"/>
            </a:br>
            <a:r>
              <a:rPr lang="en-US" sz="4000" dirty="0">
                <a:solidFill>
                  <a:srgbClr val="C00000"/>
                </a:solidFill>
                <a:latin typeface="+mj-lt"/>
              </a:rPr>
              <a:t>Zone Control System for Space Management</a:t>
            </a:r>
            <a:r>
              <a:rPr lang="en-US" sz="4000" baseline="30000" dirty="0">
                <a:solidFill>
                  <a:srgbClr val="C00000"/>
                </a:solidFill>
                <a:latin typeface="+mj-lt"/>
              </a:rPr>
              <a:t>©</a:t>
            </a:r>
          </a:p>
        </p:txBody>
      </p:sp>
      <p:sp>
        <p:nvSpPr>
          <p:cNvPr id="3" name="Slide Number Placeholder 2"/>
          <p:cNvSpPr>
            <a:spLocks noGrp="1"/>
          </p:cNvSpPr>
          <p:nvPr>
            <p:ph type="sldNum" sz="quarter" idx="12"/>
          </p:nvPr>
        </p:nvSpPr>
        <p:spPr/>
        <p:txBody>
          <a:bodyPr/>
          <a:lstStyle/>
          <a:p>
            <a:fld id="{CD1FEDFF-1642-AE44-8FD5-41B1D86BAC91}" type="slidenum">
              <a:rPr lang="en-US" smtClean="0"/>
              <a:pPr/>
              <a:t>5</a:t>
            </a:fld>
            <a:endParaRPr lang="en-US"/>
          </a:p>
        </p:txBody>
      </p:sp>
      <p:sp>
        <p:nvSpPr>
          <p:cNvPr id="4" name="TextBox 3"/>
          <p:cNvSpPr txBox="1"/>
          <p:nvPr/>
        </p:nvSpPr>
        <p:spPr>
          <a:xfrm>
            <a:off x="577698" y="6308080"/>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277414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4242"/>
          </a:xfrm>
        </p:spPr>
        <p:txBody>
          <a:bodyPr>
            <a:normAutofit/>
          </a:bodyPr>
          <a:lstStyle/>
          <a:p>
            <a:r>
              <a:rPr lang="en-US" sz="4000" dirty="0">
                <a:solidFill>
                  <a:srgbClr val="C00000"/>
                </a:solidFill>
                <a:latin typeface="+mj-lt"/>
              </a:rPr>
              <a:t>Six Zones Around a Car</a:t>
            </a:r>
          </a:p>
        </p:txBody>
      </p:sp>
      <p:sp>
        <p:nvSpPr>
          <p:cNvPr id="3" name="Slide Number Placeholder 2"/>
          <p:cNvSpPr>
            <a:spLocks noGrp="1"/>
          </p:cNvSpPr>
          <p:nvPr>
            <p:ph type="sldNum" sz="quarter" idx="12"/>
          </p:nvPr>
        </p:nvSpPr>
        <p:spPr/>
        <p:txBody>
          <a:bodyPr/>
          <a:lstStyle/>
          <a:p>
            <a:fld id="{CD1FEDFF-1642-AE44-8FD5-41B1D86BAC91}" type="slidenum">
              <a:rPr lang="en-US" smtClean="0"/>
              <a:pPr/>
              <a:t>6</a:t>
            </a:fld>
            <a:endParaRPr lang="en-US"/>
          </a:p>
        </p:txBody>
      </p:sp>
      <p:cxnSp>
        <p:nvCxnSpPr>
          <p:cNvPr id="7" name="Straight Connector 6"/>
          <p:cNvCxnSpPr>
            <a:stCxn id="5" idx="0"/>
            <a:endCxn id="5" idx="2"/>
          </p:cNvCxnSpPr>
          <p:nvPr/>
        </p:nvCxnSpPr>
        <p:spPr>
          <a:xfrm>
            <a:off x="4722900" y="2495446"/>
            <a:ext cx="0" cy="2665385"/>
          </a:xfrm>
          <a:prstGeom prst="line">
            <a:avLst/>
          </a:prstGeom>
          <a:ln/>
        </p:spPr>
        <p:style>
          <a:lnRef idx="1">
            <a:schemeClr val="dk1"/>
          </a:lnRef>
          <a:fillRef idx="0">
            <a:schemeClr val="dk1"/>
          </a:fillRef>
          <a:effectRef idx="0">
            <a:schemeClr val="dk1"/>
          </a:effectRef>
          <a:fontRef idx="minor">
            <a:schemeClr val="tx1"/>
          </a:fontRef>
        </p:style>
      </p:cxnSp>
      <p:pic>
        <p:nvPicPr>
          <p:cNvPr id="4" name="Picture 3" descr="Camry_v01j_Top_50RGB_glass_90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702765" y="3318151"/>
            <a:ext cx="2060447" cy="883408"/>
          </a:xfrm>
          <a:prstGeom prst="rect">
            <a:avLst/>
          </a:prstGeom>
        </p:spPr>
      </p:pic>
      <p:sp>
        <p:nvSpPr>
          <p:cNvPr id="5" name="Rectangle 4"/>
          <p:cNvSpPr/>
          <p:nvPr/>
        </p:nvSpPr>
        <p:spPr>
          <a:xfrm>
            <a:off x="457200" y="2495446"/>
            <a:ext cx="8531400" cy="26653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7200" y="3318151"/>
            <a:ext cx="8531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57200" y="4201744"/>
            <a:ext cx="8531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36632" y="2593834"/>
            <a:ext cx="813894" cy="646331"/>
          </a:xfrm>
          <a:prstGeom prst="rect">
            <a:avLst/>
          </a:prstGeom>
          <a:noFill/>
        </p:spPr>
        <p:txBody>
          <a:bodyPr wrap="square" rtlCol="0">
            <a:spAutoFit/>
          </a:bodyPr>
          <a:lstStyle/>
          <a:p>
            <a:r>
              <a:rPr lang="en-US" dirty="0"/>
              <a:t>Right Front</a:t>
            </a:r>
          </a:p>
        </p:txBody>
      </p:sp>
      <p:sp>
        <p:nvSpPr>
          <p:cNvPr id="13" name="TextBox 12"/>
          <p:cNvSpPr txBox="1"/>
          <p:nvPr/>
        </p:nvSpPr>
        <p:spPr>
          <a:xfrm>
            <a:off x="563817" y="4347254"/>
            <a:ext cx="813894" cy="646331"/>
          </a:xfrm>
          <a:prstGeom prst="rect">
            <a:avLst/>
          </a:prstGeom>
          <a:noFill/>
        </p:spPr>
        <p:txBody>
          <a:bodyPr wrap="square" rtlCol="0">
            <a:spAutoFit/>
          </a:bodyPr>
          <a:lstStyle/>
          <a:p>
            <a:r>
              <a:rPr lang="en-US" dirty="0"/>
              <a:t>Left</a:t>
            </a:r>
          </a:p>
          <a:p>
            <a:r>
              <a:rPr lang="en-US" dirty="0"/>
              <a:t>Front</a:t>
            </a:r>
          </a:p>
        </p:txBody>
      </p:sp>
      <p:sp>
        <p:nvSpPr>
          <p:cNvPr id="14" name="TextBox 13"/>
          <p:cNvSpPr txBox="1"/>
          <p:nvPr/>
        </p:nvSpPr>
        <p:spPr>
          <a:xfrm>
            <a:off x="554520" y="3551214"/>
            <a:ext cx="813894" cy="369332"/>
          </a:xfrm>
          <a:prstGeom prst="rect">
            <a:avLst/>
          </a:prstGeom>
          <a:noFill/>
        </p:spPr>
        <p:txBody>
          <a:bodyPr wrap="square" rtlCol="0">
            <a:spAutoFit/>
          </a:bodyPr>
          <a:lstStyle/>
          <a:p>
            <a:r>
              <a:rPr lang="en-US" dirty="0"/>
              <a:t>Front</a:t>
            </a:r>
          </a:p>
        </p:txBody>
      </p:sp>
      <p:sp>
        <p:nvSpPr>
          <p:cNvPr id="15" name="TextBox 14"/>
          <p:cNvSpPr txBox="1"/>
          <p:nvPr/>
        </p:nvSpPr>
        <p:spPr>
          <a:xfrm>
            <a:off x="8049846" y="2593834"/>
            <a:ext cx="813894" cy="646331"/>
          </a:xfrm>
          <a:prstGeom prst="rect">
            <a:avLst/>
          </a:prstGeom>
          <a:noFill/>
        </p:spPr>
        <p:txBody>
          <a:bodyPr wrap="square" rtlCol="0">
            <a:spAutoFit/>
          </a:bodyPr>
          <a:lstStyle/>
          <a:p>
            <a:r>
              <a:rPr lang="en-US" dirty="0"/>
              <a:t>Right Rear</a:t>
            </a:r>
          </a:p>
        </p:txBody>
      </p:sp>
      <p:sp>
        <p:nvSpPr>
          <p:cNvPr id="16" name="TextBox 15"/>
          <p:cNvSpPr txBox="1"/>
          <p:nvPr/>
        </p:nvSpPr>
        <p:spPr>
          <a:xfrm>
            <a:off x="8049846" y="4332062"/>
            <a:ext cx="813894" cy="646331"/>
          </a:xfrm>
          <a:prstGeom prst="rect">
            <a:avLst/>
          </a:prstGeom>
          <a:noFill/>
        </p:spPr>
        <p:txBody>
          <a:bodyPr wrap="square" rtlCol="0">
            <a:spAutoFit/>
          </a:bodyPr>
          <a:lstStyle/>
          <a:p>
            <a:r>
              <a:rPr lang="en-US" dirty="0"/>
              <a:t>Left</a:t>
            </a:r>
          </a:p>
          <a:p>
            <a:r>
              <a:rPr lang="en-US" dirty="0"/>
              <a:t>Rear</a:t>
            </a:r>
          </a:p>
        </p:txBody>
      </p:sp>
      <p:sp>
        <p:nvSpPr>
          <p:cNvPr id="17" name="TextBox 16"/>
          <p:cNvSpPr txBox="1"/>
          <p:nvPr/>
        </p:nvSpPr>
        <p:spPr>
          <a:xfrm>
            <a:off x="8041256" y="3538018"/>
            <a:ext cx="813894" cy="369332"/>
          </a:xfrm>
          <a:prstGeom prst="rect">
            <a:avLst/>
          </a:prstGeom>
          <a:noFill/>
        </p:spPr>
        <p:txBody>
          <a:bodyPr wrap="square" rtlCol="0">
            <a:spAutoFit/>
          </a:bodyPr>
          <a:lstStyle/>
          <a:p>
            <a:r>
              <a:rPr lang="en-US" dirty="0"/>
              <a:t>Rear</a:t>
            </a:r>
          </a:p>
        </p:txBody>
      </p:sp>
      <p:sp>
        <p:nvSpPr>
          <p:cNvPr id="18" name="TextBox 17"/>
          <p:cNvSpPr txBox="1"/>
          <p:nvPr/>
        </p:nvSpPr>
        <p:spPr>
          <a:xfrm>
            <a:off x="257906"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4518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1FEDFF-1642-AE44-8FD5-41B1D86BAC91}" type="slidenum">
              <a:rPr lang="en-US" smtClean="0"/>
              <a:pPr/>
              <a:t>7</a:t>
            </a:fld>
            <a:endParaRPr lang="en-US"/>
          </a:p>
        </p:txBody>
      </p:sp>
      <p:sp>
        <p:nvSpPr>
          <p:cNvPr id="2" name="Title 1"/>
          <p:cNvSpPr>
            <a:spLocks noGrp="1"/>
          </p:cNvSpPr>
          <p:nvPr>
            <p:ph type="title"/>
          </p:nvPr>
        </p:nvSpPr>
        <p:spPr/>
        <p:txBody>
          <a:bodyPr>
            <a:normAutofit fontScale="90000"/>
          </a:bodyPr>
          <a:lstStyle/>
          <a:p>
            <a:r>
              <a:rPr lang="en-US" dirty="0">
                <a:latin typeface="+mj-lt"/>
              </a:rPr>
              <a:t>A zone can be open, closed or unstable</a:t>
            </a:r>
          </a:p>
        </p:txBody>
      </p:sp>
      <p:pic>
        <p:nvPicPr>
          <p:cNvPr id="4" name="Picture 3" descr="dreamstime_m_172194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360" y="1549718"/>
            <a:ext cx="5415280" cy="3868057"/>
          </a:xfrm>
          <a:prstGeom prst="rect">
            <a:avLst/>
          </a:prstGeom>
        </p:spPr>
      </p:pic>
      <p:sp>
        <p:nvSpPr>
          <p:cNvPr id="5" name="TextBox 4"/>
          <p:cNvSpPr txBox="1"/>
          <p:nvPr/>
        </p:nvSpPr>
        <p:spPr>
          <a:xfrm>
            <a:off x="270978"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69298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8809"/>
          </a:xfrm>
        </p:spPr>
        <p:txBody>
          <a:bodyPr>
            <a:normAutofit/>
          </a:bodyPr>
          <a:lstStyle/>
          <a:p>
            <a:r>
              <a:rPr lang="en-US" sz="4000" dirty="0">
                <a:latin typeface="+mj-lt"/>
              </a:rPr>
              <a:t>What makes a zone closed?</a:t>
            </a:r>
          </a:p>
        </p:txBody>
      </p:sp>
      <p:sp>
        <p:nvSpPr>
          <p:cNvPr id="4" name="Content Placeholder 3"/>
          <p:cNvSpPr>
            <a:spLocks noGrp="1"/>
          </p:cNvSpPr>
          <p:nvPr>
            <p:ph idx="1"/>
          </p:nvPr>
        </p:nvSpPr>
        <p:spPr/>
        <p:txBody>
          <a:bodyPr>
            <a:noAutofit/>
          </a:bodyPr>
          <a:lstStyle/>
          <a:p>
            <a:r>
              <a:rPr lang="en-US" sz="3000" dirty="0">
                <a:latin typeface="+mj-lt"/>
                <a:cs typeface="Arial" pitchFamily="34" charset="0"/>
              </a:rPr>
              <a:t>Line-of-Sight (LOS) blockages</a:t>
            </a:r>
          </a:p>
          <a:p>
            <a:r>
              <a:rPr lang="en-US" sz="3000" dirty="0">
                <a:latin typeface="+mj-lt"/>
                <a:cs typeface="Arial" pitchFamily="34" charset="0"/>
              </a:rPr>
              <a:t>Path-of-Travel (POT) blockages</a:t>
            </a:r>
          </a:p>
          <a:p>
            <a:endParaRPr lang="en-US" sz="3000" dirty="0">
              <a:latin typeface="+mj-lt"/>
              <a:cs typeface="Arial" pitchFamily="34" charset="0"/>
            </a:endParaRPr>
          </a:p>
          <a:p>
            <a:r>
              <a:rPr lang="en-US" sz="3000" b="1" dirty="0">
                <a:latin typeface="+mj-lt"/>
                <a:cs typeface="Arial" pitchFamily="34" charset="0"/>
              </a:rPr>
              <a:t>Student Activity 1 </a:t>
            </a:r>
            <a:r>
              <a:rPr lang="en-US" sz="3000" dirty="0">
                <a:latin typeface="+mj-lt"/>
                <a:cs typeface="Arial" pitchFamily="34" charset="0"/>
              </a:rPr>
              <a:t>(three minutes)</a:t>
            </a:r>
          </a:p>
          <a:p>
            <a:pPr lvl="1"/>
            <a:r>
              <a:rPr lang="en-US" sz="2600" dirty="0">
                <a:latin typeface="+mj-lt"/>
                <a:cs typeface="Arial" pitchFamily="34" charset="0"/>
              </a:rPr>
              <a:t>Working in groups make a list of things that block your view and prevent you from gathering critical information when driving.</a:t>
            </a:r>
          </a:p>
          <a:p>
            <a:pPr lvl="1"/>
            <a:r>
              <a:rPr lang="en-US" sz="2600" dirty="0">
                <a:latin typeface="+mj-lt"/>
                <a:cs typeface="Arial" pitchFamily="34" charset="0"/>
              </a:rPr>
              <a:t>Make a list of things that might block your path and prevent you from driving in that place</a:t>
            </a:r>
            <a:r>
              <a:rPr lang="en-US" sz="2600" dirty="0">
                <a:latin typeface="+mj-lt"/>
              </a:rPr>
              <a:t>.</a:t>
            </a:r>
          </a:p>
        </p:txBody>
      </p:sp>
      <p:sp>
        <p:nvSpPr>
          <p:cNvPr id="3" name="Slide Number Placeholder 2"/>
          <p:cNvSpPr>
            <a:spLocks noGrp="1"/>
          </p:cNvSpPr>
          <p:nvPr>
            <p:ph type="sldNum" sz="quarter" idx="12"/>
          </p:nvPr>
        </p:nvSpPr>
        <p:spPr/>
        <p:txBody>
          <a:bodyPr/>
          <a:lstStyle/>
          <a:p>
            <a:fld id="{CD1FEDFF-1642-AE44-8FD5-41B1D86BAC91}" type="slidenum">
              <a:rPr lang="en-US" smtClean="0"/>
              <a:pPr/>
              <a:t>8</a:t>
            </a:fld>
            <a:endParaRPr lang="en-US"/>
          </a:p>
        </p:txBody>
      </p:sp>
      <p:sp>
        <p:nvSpPr>
          <p:cNvPr id="5" name="TextBox 4"/>
          <p:cNvSpPr txBox="1"/>
          <p:nvPr/>
        </p:nvSpPr>
        <p:spPr>
          <a:xfrm>
            <a:off x="176626" y="6423496"/>
            <a:ext cx="3632044" cy="246221"/>
          </a:xfrm>
          <a:prstGeom prst="rect">
            <a:avLst/>
          </a:prstGeom>
          <a:noFill/>
        </p:spPr>
        <p:txBody>
          <a:bodyPr wrap="square" rtlCol="0">
            <a:spAutoFit/>
          </a:bodyPr>
          <a:lstStyle/>
          <a:p>
            <a:r>
              <a:rPr lang="en-US" sz="1000" i="1" dirty="0"/>
              <a:t>Frederik R. Mottola©2013. Permission granted to Montana OPI.</a:t>
            </a:r>
          </a:p>
        </p:txBody>
      </p:sp>
    </p:spTree>
    <p:extLst>
      <p:ext uri="{BB962C8B-B14F-4D97-AF65-F5344CB8AC3E}">
        <p14:creationId xmlns:p14="http://schemas.microsoft.com/office/powerpoint/2010/main" val="15745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65" y="806226"/>
            <a:ext cx="4965424" cy="927438"/>
          </a:xfrm>
        </p:spPr>
        <p:txBody>
          <a:bodyPr/>
          <a:lstStyle/>
          <a:p>
            <a:pPr algn="l"/>
            <a:r>
              <a:rPr lang="en-US" dirty="0">
                <a:latin typeface="+mj-lt"/>
              </a:rPr>
              <a:t>Searching Ranges</a:t>
            </a:r>
          </a:p>
        </p:txBody>
      </p:sp>
      <p:sp>
        <p:nvSpPr>
          <p:cNvPr id="3" name="Content Placeholder 2"/>
          <p:cNvSpPr>
            <a:spLocks noGrp="1"/>
          </p:cNvSpPr>
          <p:nvPr>
            <p:ph idx="1"/>
          </p:nvPr>
        </p:nvSpPr>
        <p:spPr>
          <a:xfrm>
            <a:off x="811659" y="1909770"/>
            <a:ext cx="5486400" cy="2189620"/>
          </a:xfrm>
        </p:spPr>
        <p:txBody>
          <a:bodyPr/>
          <a:lstStyle/>
          <a:p>
            <a:r>
              <a:rPr lang="en-US" dirty="0">
                <a:latin typeface="+mj-lt"/>
                <a:cs typeface="Arial" pitchFamily="34" charset="0"/>
              </a:rPr>
              <a:t>Target Area</a:t>
            </a:r>
          </a:p>
          <a:p>
            <a:r>
              <a:rPr lang="en-US" dirty="0">
                <a:latin typeface="+mj-lt"/>
                <a:cs typeface="Arial" pitchFamily="34" charset="0"/>
              </a:rPr>
              <a:t>15-20 Second Range</a:t>
            </a:r>
          </a:p>
          <a:p>
            <a:r>
              <a:rPr lang="en-US" dirty="0">
                <a:latin typeface="+mj-lt"/>
                <a:cs typeface="Arial" pitchFamily="34" charset="0"/>
              </a:rPr>
              <a:t>Four-Second Danger Zone</a:t>
            </a:r>
          </a:p>
        </p:txBody>
      </p:sp>
      <p:sp>
        <p:nvSpPr>
          <p:cNvPr id="4" name="Slide Number Placeholder 3"/>
          <p:cNvSpPr>
            <a:spLocks noGrp="1"/>
          </p:cNvSpPr>
          <p:nvPr>
            <p:ph type="sldNum" sz="quarter" idx="12"/>
          </p:nvPr>
        </p:nvSpPr>
        <p:spPr/>
        <p:txBody>
          <a:bodyPr/>
          <a:lstStyle/>
          <a:p>
            <a:fld id="{CD1FEDFF-1642-AE44-8FD5-41B1D86BAC91}" type="slidenum">
              <a:rPr lang="en-US" smtClean="0"/>
              <a:pPr/>
              <a:t>9</a:t>
            </a:fld>
            <a:endParaRPr lang="en-US"/>
          </a:p>
        </p:txBody>
      </p:sp>
      <p:grpSp>
        <p:nvGrpSpPr>
          <p:cNvPr id="13" name="Group 12"/>
          <p:cNvGrpSpPr/>
          <p:nvPr/>
        </p:nvGrpSpPr>
        <p:grpSpPr>
          <a:xfrm>
            <a:off x="7113864" y="897119"/>
            <a:ext cx="1345574" cy="3786535"/>
            <a:chOff x="7125516" y="897119"/>
            <a:chExt cx="1345574" cy="3786535"/>
          </a:xfrm>
        </p:grpSpPr>
        <p:cxnSp>
          <p:nvCxnSpPr>
            <p:cNvPr id="9" name="Straight Arrow Connector 8"/>
            <p:cNvCxnSpPr/>
            <p:nvPr/>
          </p:nvCxnSpPr>
          <p:spPr>
            <a:xfrm flipV="1">
              <a:off x="7795267" y="1153437"/>
              <a:ext cx="0" cy="3530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7125516" y="897119"/>
              <a:ext cx="1345574" cy="1200039"/>
              <a:chOff x="7102212" y="885468"/>
              <a:chExt cx="1345574" cy="1200039"/>
            </a:xfrm>
          </p:grpSpPr>
          <p:sp>
            <p:nvSpPr>
              <p:cNvPr id="10" name="Isosceles Triangle 9"/>
              <p:cNvSpPr/>
              <p:nvPr/>
            </p:nvSpPr>
            <p:spPr>
              <a:xfrm rot="10800000">
                <a:off x="7107792" y="1258294"/>
                <a:ext cx="1328341" cy="827213"/>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102212" y="885468"/>
                <a:ext cx="1345574" cy="61749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Target Area</a:t>
                </a:r>
              </a:p>
            </p:txBody>
          </p:sp>
        </p:grpSp>
      </p:grpSp>
      <p:grpSp>
        <p:nvGrpSpPr>
          <p:cNvPr id="14" name="Group 13"/>
          <p:cNvGrpSpPr/>
          <p:nvPr/>
        </p:nvGrpSpPr>
        <p:grpSpPr>
          <a:xfrm>
            <a:off x="6917691" y="1858398"/>
            <a:ext cx="1765560" cy="2918461"/>
            <a:chOff x="7079898" y="739696"/>
            <a:chExt cx="1765560" cy="2310947"/>
          </a:xfrm>
        </p:grpSpPr>
        <p:cxnSp>
          <p:nvCxnSpPr>
            <p:cNvPr id="15" name="Straight Arrow Connector 14"/>
            <p:cNvCxnSpPr/>
            <p:nvPr/>
          </p:nvCxnSpPr>
          <p:spPr>
            <a:xfrm flipV="1">
              <a:off x="7945823" y="1245696"/>
              <a:ext cx="24224" cy="18049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7079898" y="739696"/>
              <a:ext cx="1765560" cy="1357459"/>
              <a:chOff x="7056594" y="728045"/>
              <a:chExt cx="1765560" cy="1357459"/>
            </a:xfrm>
          </p:grpSpPr>
          <p:sp>
            <p:nvSpPr>
              <p:cNvPr id="17" name="Isosceles Triangle 16"/>
              <p:cNvSpPr/>
              <p:nvPr/>
            </p:nvSpPr>
            <p:spPr>
              <a:xfrm rot="10800000">
                <a:off x="7107791" y="1258291"/>
                <a:ext cx="1676984" cy="827213"/>
              </a:xfrm>
              <a:prstGeom prst="triangl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056594" y="728045"/>
                <a:ext cx="1765560" cy="819362"/>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15-</a:t>
                </a:r>
              </a:p>
              <a:p>
                <a:pPr algn="ctr"/>
                <a:r>
                  <a:rPr lang="en-US" dirty="0"/>
                  <a:t>Second Range</a:t>
                </a:r>
              </a:p>
            </p:txBody>
          </p:sp>
        </p:grpSp>
      </p:grpSp>
      <p:grpSp>
        <p:nvGrpSpPr>
          <p:cNvPr id="31" name="Group 30"/>
          <p:cNvGrpSpPr/>
          <p:nvPr/>
        </p:nvGrpSpPr>
        <p:grpSpPr>
          <a:xfrm>
            <a:off x="6769881" y="2995214"/>
            <a:ext cx="2078567" cy="1991363"/>
            <a:chOff x="7096424" y="698114"/>
            <a:chExt cx="1750391" cy="1576836"/>
          </a:xfrm>
        </p:grpSpPr>
        <p:cxnSp>
          <p:nvCxnSpPr>
            <p:cNvPr id="32" name="Straight Arrow Connector 31"/>
            <p:cNvCxnSpPr/>
            <p:nvPr/>
          </p:nvCxnSpPr>
          <p:spPr>
            <a:xfrm flipV="1">
              <a:off x="7956552" y="1245696"/>
              <a:ext cx="13495" cy="102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7096424" y="698114"/>
              <a:ext cx="1750391" cy="1399041"/>
              <a:chOff x="7073120" y="686463"/>
              <a:chExt cx="1750391" cy="1399041"/>
            </a:xfrm>
          </p:grpSpPr>
          <p:sp>
            <p:nvSpPr>
              <p:cNvPr id="34" name="Isosceles Triangle 33"/>
              <p:cNvSpPr/>
              <p:nvPr/>
            </p:nvSpPr>
            <p:spPr>
              <a:xfrm rot="10800000">
                <a:off x="7107791" y="1258291"/>
                <a:ext cx="1676984" cy="827213"/>
              </a:xfrm>
              <a:prstGeom prst="triangl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073120" y="686463"/>
                <a:ext cx="1750391" cy="885468"/>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4-Second Danger Zone</a:t>
                </a:r>
              </a:p>
            </p:txBody>
          </p:sp>
        </p:grpSp>
      </p:grpSp>
      <p:pic>
        <p:nvPicPr>
          <p:cNvPr id="7" name="Picture 6" descr="Camry_v01j_Top_50RGB_glass_90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060720" y="5196132"/>
            <a:ext cx="1470251" cy="630364"/>
          </a:xfrm>
          <a:prstGeom prst="rect">
            <a:avLst/>
          </a:prstGeom>
        </p:spPr>
      </p:pic>
      <p:sp>
        <p:nvSpPr>
          <p:cNvPr id="21" name="TextBox 20"/>
          <p:cNvSpPr txBox="1"/>
          <p:nvPr/>
        </p:nvSpPr>
        <p:spPr>
          <a:xfrm>
            <a:off x="159944" y="6295669"/>
            <a:ext cx="3632044" cy="230832"/>
          </a:xfrm>
          <a:prstGeom prst="rect">
            <a:avLst/>
          </a:prstGeom>
          <a:noFill/>
        </p:spPr>
        <p:txBody>
          <a:bodyPr wrap="square" rtlCol="0">
            <a:spAutoFit/>
          </a:bodyPr>
          <a:lstStyle/>
          <a:p>
            <a:r>
              <a:rPr lang="en-US" sz="900" dirty="0"/>
              <a:t>Frederik R. Mottola©2013. Permission granted to Montana OPI.</a:t>
            </a:r>
          </a:p>
        </p:txBody>
      </p:sp>
    </p:spTree>
    <p:extLst>
      <p:ext uri="{BB962C8B-B14F-4D97-AF65-F5344CB8AC3E}">
        <p14:creationId xmlns:p14="http://schemas.microsoft.com/office/powerpoint/2010/main" val="210121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strips(downRigh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Righ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18" presetClass="entr" presetSubtype="6"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strips(downRight)">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3733</TotalTime>
  <Words>4145</Words>
  <Application>Microsoft Office PowerPoint</Application>
  <PresentationFormat>On-screen Show (4:3)</PresentationFormat>
  <Paragraphs>497</Paragraphs>
  <Slides>49</Slides>
  <Notes>41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Monotype Sorts</vt:lpstr>
      <vt:lpstr>Montana</vt:lpstr>
      <vt:lpstr>Module 3.2  Time and Space Management</vt:lpstr>
      <vt:lpstr>Two Objects - Same Space</vt:lpstr>
      <vt:lpstr>A Sad Reminder of  Mismanaged Space</vt:lpstr>
      <vt:lpstr>How can I manage time and space around my car to keep me safe and prevent a crash?</vt:lpstr>
      <vt:lpstr> Zone Control System for Space Management©</vt:lpstr>
      <vt:lpstr>Six Zones Around a Car</vt:lpstr>
      <vt:lpstr>A zone can be open, closed or unstable</vt:lpstr>
      <vt:lpstr>What makes a zone closed?</vt:lpstr>
      <vt:lpstr>Searching Ranges</vt:lpstr>
      <vt:lpstr>The Zone Control System©</vt:lpstr>
      <vt:lpstr>FIND</vt:lpstr>
      <vt:lpstr>FIND: Student Activity 2</vt:lpstr>
      <vt:lpstr>FIND: Line-of-Sight and  Path-of-Travel Blockages</vt:lpstr>
      <vt:lpstr>PowerPoint Presentation</vt:lpstr>
      <vt:lpstr>FIND</vt:lpstr>
      <vt:lpstr>FIND</vt:lpstr>
      <vt:lpstr>FIND</vt:lpstr>
      <vt:lpstr>FIND</vt:lpstr>
      <vt:lpstr>FIND</vt:lpstr>
      <vt:lpstr>FIND</vt:lpstr>
      <vt:lpstr>FIND</vt:lpstr>
      <vt:lpstr>FIND</vt:lpstr>
      <vt:lpstr>SOLVE</vt:lpstr>
      <vt:lpstr>Six Zones Around a Car</vt:lpstr>
      <vt:lpstr>SOLVE: Line-of-Sight and  Path-of-Travel Blockages</vt:lpstr>
      <vt:lpstr>PowerPoint Presentation</vt:lpstr>
      <vt:lpstr>SOLVE</vt:lpstr>
      <vt:lpstr>SOLVE</vt:lpstr>
      <vt:lpstr>SOLVE</vt:lpstr>
      <vt:lpstr>SOLVE</vt:lpstr>
      <vt:lpstr>SOLVE</vt:lpstr>
      <vt:lpstr>SOLVE</vt:lpstr>
      <vt:lpstr>SOLVE</vt:lpstr>
      <vt:lpstr>SOLVE</vt:lpstr>
      <vt:lpstr>CONTROL </vt:lpstr>
      <vt:lpstr>Look at the following slides</vt:lpstr>
      <vt:lpstr>CONTROL: Line-of-Sight and  Path-of-Travel Blockages</vt:lpstr>
      <vt:lpstr>PowerPoint Presentation</vt:lpstr>
      <vt:lpstr>CONTROL</vt:lpstr>
      <vt:lpstr>CONTROL</vt:lpstr>
      <vt:lpstr>CONTROL</vt:lpstr>
      <vt:lpstr>CONTROL</vt:lpstr>
      <vt:lpstr>CONTROL</vt:lpstr>
      <vt:lpstr>CONTROL</vt:lpstr>
      <vt:lpstr>CONTROL</vt:lpstr>
      <vt:lpstr>CONTROL</vt:lpstr>
      <vt:lpstr>Putting it all together </vt:lpstr>
      <vt:lpstr>Now for some practice …</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Management</dc:title>
  <dc:creator>Rich Hanson;Montana Office of Public Instruction</dc:creator>
  <cp:lastModifiedBy>Borneman, Patricia</cp:lastModifiedBy>
  <cp:revision>141</cp:revision>
  <cp:lastPrinted>2013-04-12T03:13:20Z</cp:lastPrinted>
  <dcterms:created xsi:type="dcterms:W3CDTF">2013-04-10T19:36:16Z</dcterms:created>
  <dcterms:modified xsi:type="dcterms:W3CDTF">2018-03-12T20:12:07Z</dcterms:modified>
</cp:coreProperties>
</file>